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1" r:id="rId2"/>
    <p:sldId id="303" r:id="rId3"/>
    <p:sldId id="274" r:id="rId4"/>
    <p:sldId id="321" r:id="rId5"/>
    <p:sldId id="322" r:id="rId6"/>
    <p:sldId id="323" r:id="rId7"/>
    <p:sldId id="287" r:id="rId8"/>
    <p:sldId id="311" r:id="rId9"/>
    <p:sldId id="325" r:id="rId10"/>
    <p:sldId id="324" r:id="rId11"/>
    <p:sldId id="326" r:id="rId12"/>
    <p:sldId id="319" r:id="rId13"/>
    <p:sldId id="328" r:id="rId14"/>
    <p:sldId id="275" r:id="rId15"/>
    <p:sldId id="334" r:id="rId16"/>
    <p:sldId id="335" r:id="rId17"/>
    <p:sldId id="336" r:id="rId18"/>
    <p:sldId id="337" r:id="rId19"/>
    <p:sldId id="338" r:id="rId20"/>
    <p:sldId id="316" r:id="rId21"/>
    <p:sldId id="344" r:id="rId22"/>
    <p:sldId id="345" r:id="rId23"/>
    <p:sldId id="327" r:id="rId24"/>
    <p:sldId id="329" r:id="rId25"/>
    <p:sldId id="332" r:id="rId26"/>
    <p:sldId id="333" r:id="rId27"/>
    <p:sldId id="330" r:id="rId28"/>
    <p:sldId id="340" r:id="rId29"/>
    <p:sldId id="341" r:id="rId30"/>
  </p:sldIdLst>
  <p:sldSz cx="9144000" cy="5143500" type="screen16x9"/>
  <p:notesSz cx="6858000" cy="9144000"/>
  <p:custDataLst>
    <p:tags r:id="rId32"/>
  </p:custDataLst>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3DC8E3E3-9D3D-4922-930E-824DB4B07A26}">
          <p14:sldIdLst>
            <p14:sldId id="301"/>
            <p14:sldId id="303"/>
          </p14:sldIdLst>
        </p14:section>
        <p14:section name="Lesson 1" id="{7AE30215-172A-4CEF-B516-6252747B71E4}">
          <p14:sldIdLst>
            <p14:sldId id="274"/>
            <p14:sldId id="321"/>
            <p14:sldId id="322"/>
            <p14:sldId id="323"/>
            <p14:sldId id="287"/>
            <p14:sldId id="311"/>
            <p14:sldId id="325"/>
            <p14:sldId id="324"/>
            <p14:sldId id="326"/>
            <p14:sldId id="319"/>
            <p14:sldId id="328"/>
            <p14:sldId id="275"/>
            <p14:sldId id="334"/>
            <p14:sldId id="335"/>
            <p14:sldId id="336"/>
            <p14:sldId id="337"/>
            <p14:sldId id="338"/>
            <p14:sldId id="316"/>
            <p14:sldId id="344"/>
            <p14:sldId id="345"/>
            <p14:sldId id="327"/>
            <p14:sldId id="329"/>
            <p14:sldId id="332"/>
            <p14:sldId id="333"/>
            <p14:sldId id="330"/>
            <p14:sldId id="340"/>
            <p14:sldId id="34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620">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ntina Frigerio" initials="V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3300"/>
    <a:srgbClr val="0000FF"/>
    <a:srgbClr val="E5E7E7"/>
    <a:srgbClr val="421E06"/>
    <a:srgbClr val="0033CC"/>
    <a:srgbClr val="FB2805"/>
    <a:srgbClr val="99CC00"/>
    <a:srgbClr val="800000"/>
    <a:srgbClr val="BBC0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044" autoAdjust="0"/>
    <p:restoredTop sz="65649" autoAdjust="0"/>
  </p:normalViewPr>
  <p:slideViewPr>
    <p:cSldViewPr snapToGrid="0" showGuides="1">
      <p:cViewPr varScale="1">
        <p:scale>
          <a:sx n="60" d="100"/>
          <a:sy n="60" d="100"/>
        </p:scale>
        <p:origin x="1712" y="36"/>
      </p:cViewPr>
      <p:guideLst>
        <p:guide orient="horz" pos="2160"/>
        <p:guide pos="3840"/>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pPr/>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pPr/>
              <a:t>‹N›</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a:t>
            </a:fld>
            <a:endParaRPr lang="en-US"/>
          </a:p>
        </p:txBody>
      </p:sp>
    </p:spTree>
    <p:extLst>
      <p:ext uri="{BB962C8B-B14F-4D97-AF65-F5344CB8AC3E}">
        <p14:creationId xmlns:p14="http://schemas.microsoft.com/office/powerpoint/2010/main" val="988015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latin typeface="Calibri"/>
                <a:cs typeface="Calibri"/>
              </a:rPr>
              <a:t>❶ diapositiva modificata</a:t>
            </a:r>
            <a:endParaRPr lang="it-IT" altLang="it-IT" dirty="0" smtClean="0"/>
          </a:p>
          <a:p>
            <a:endParaRPr lang="it-IT" altLang="it-IT" dirty="0" smtClean="0"/>
          </a:p>
          <a:p>
            <a:r>
              <a:rPr lang="it-IT" altLang="it-IT" dirty="0" smtClean="0"/>
              <a:t>AUDIO</a:t>
            </a:r>
          </a:p>
          <a:p>
            <a:r>
              <a:rPr lang="it-IT" altLang="it-IT" sz="1600" b="0" dirty="0" smtClean="0">
                <a:latin typeface="Gisha" panose="020B0502040204020203" pitchFamily="34" charset="-79"/>
                <a:cs typeface="Gisha" panose="020B0502040204020203" pitchFamily="34" charset="-79"/>
              </a:rPr>
              <a:t>1. 2. Fermo restando quanto previsto dall'articolo 24, comma 1-bis, del </a:t>
            </a:r>
            <a:r>
              <a:rPr lang="it-IT" altLang="it-IT" sz="1600" b="0" dirty="0" err="1" smtClean="0">
                <a:latin typeface="Gisha" panose="020B0502040204020203" pitchFamily="34" charset="-79"/>
                <a:cs typeface="Gisha" panose="020B0502040204020203" pitchFamily="34" charset="-79"/>
              </a:rPr>
              <a:t>Tuf</a:t>
            </a:r>
            <a:r>
              <a:rPr lang="it-IT" altLang="it-IT" sz="1600" b="0" dirty="0" smtClean="0">
                <a:latin typeface="Gisha" panose="020B0502040204020203" pitchFamily="34" charset="-79"/>
                <a:cs typeface="Gisha" panose="020B0502040204020203" pitchFamily="34" charset="-79"/>
              </a:rPr>
              <a:t>,  secondo l'articolo 52 del regolamento intermediari della Consob (di seguito anche RI) gli intermediari che prestano il servizio di gestione di portafogli:</a:t>
            </a:r>
          </a:p>
          <a:p>
            <a:pPr marL="571500" lvl="1" indent="-228600">
              <a:buAutoNum type="alphaLcParenR"/>
            </a:pPr>
            <a:r>
              <a:rPr lang="it-IT" altLang="it-IT" b="0" dirty="0" smtClean="0">
                <a:latin typeface="Gisha" panose="020B0502040204020203" pitchFamily="34" charset="-79"/>
                <a:cs typeface="Gisha" panose="020B0502040204020203" pitchFamily="34" charset="-79"/>
              </a:rPr>
              <a:t>restituiscono al cliente, non appena ragionevolmente possibile dopo la loro ricezione, ogni compenso, commissione o beneficio monetario pagato o fornito da terzi, o da un soggetto che agisce per loro conto, in relazione ai servizi prestati al cliente;</a:t>
            </a:r>
          </a:p>
          <a:p>
            <a:pPr marL="0" lvl="1" indent="0">
              <a:buNone/>
            </a:pPr>
            <a:r>
              <a:rPr lang="it-IT" altLang="it-IT" b="0" dirty="0" smtClean="0">
                <a:latin typeface="Gisha" panose="020B0502040204020203" pitchFamily="34" charset="-79"/>
                <a:cs typeface="Gisha" panose="020B0502040204020203" pitchFamily="34" charset="-79"/>
              </a:rPr>
              <a:t>3-5 b) stabiliscono e attuano una politica per assicurare che compensi, commissioni o benefici monetari pagati o forniti da terzi, o da un soggetto che agisce per loro conto, siano assegnati e trasferiti a ogni singolo cliente;</a:t>
            </a:r>
          </a:p>
          <a:p>
            <a:pPr marL="571500" lvl="1" indent="-228600">
              <a:buAutoNum type="alphaLcParenR"/>
            </a:pPr>
            <a:r>
              <a:rPr lang="it-IT" altLang="it-IT" b="0" dirty="0" smtClean="0">
                <a:latin typeface="Gisha" panose="020B0502040204020203" pitchFamily="34" charset="-79"/>
                <a:cs typeface="Gisha" panose="020B0502040204020203" pitchFamily="34" charset="-79"/>
              </a:rPr>
              <a:t>informano i clienti sui compensi, commissioni o qualsiasi beneficio monetario a essi trasferiti mediante adeguate modalità.</a:t>
            </a:r>
          </a:p>
          <a:p>
            <a:endParaRPr lang="it-IT" altLang="it-IT" b="0" dirty="0" smtClean="0"/>
          </a:p>
          <a:p>
            <a:endParaRPr lang="it-IT" altLang="it-IT" b="0" dirty="0" smtClean="0"/>
          </a:p>
          <a:p>
            <a:endParaRPr lang="it-IT" altLang="it-IT" dirty="0" smtClean="0"/>
          </a:p>
          <a:p>
            <a:r>
              <a:rPr lang="it-IT" altLang="it-IT" dirty="0" smtClean="0"/>
              <a:t>Pop up</a:t>
            </a:r>
          </a:p>
          <a:p>
            <a:endParaRPr lang="it-IT" altLang="it-IT" dirty="0" smtClean="0"/>
          </a:p>
          <a:p>
            <a:r>
              <a:rPr lang="it-IT" altLang="it-IT" sz="900" b="1" dirty="0" smtClean="0">
                <a:latin typeface="Gisha" panose="020B0502040204020203" pitchFamily="34" charset="-79"/>
                <a:cs typeface="Gisha" panose="020B0502040204020203" pitchFamily="34" charset="-79"/>
              </a:rPr>
              <a:t>Restituzione</a:t>
            </a:r>
            <a:r>
              <a:rPr lang="it-IT" altLang="it-IT" sz="900" b="1" baseline="0" dirty="0" smtClean="0">
                <a:latin typeface="Gisha" panose="020B0502040204020203" pitchFamily="34" charset="-79"/>
                <a:cs typeface="Gisha" panose="020B0502040204020203" pitchFamily="34" charset="-79"/>
              </a:rPr>
              <a:t> al cliente</a:t>
            </a:r>
          </a:p>
          <a:p>
            <a:r>
              <a:rPr lang="it-IT" altLang="it-IT" sz="900" dirty="0" smtClean="0">
                <a:latin typeface="Gisha" panose="020B0502040204020203" pitchFamily="34" charset="-79"/>
                <a:cs typeface="Gisha" panose="020B0502040204020203" pitchFamily="34" charset="-79"/>
              </a:rPr>
              <a:t>Tutti i compensi, commissioni o benefici monetari ricevuti da terzi in relazione alla prestazione del servizio di gestione di portafogli sono </a:t>
            </a:r>
            <a:r>
              <a:rPr lang="it-IT" altLang="it-IT" sz="900" b="1" dirty="0" smtClean="0">
                <a:latin typeface="Gisha" panose="020B0502040204020203" pitchFamily="34" charset="-79"/>
                <a:cs typeface="Gisha" panose="020B0502040204020203" pitchFamily="34" charset="-79"/>
              </a:rPr>
              <a:t>trasferiti integralmente al cliente</a:t>
            </a:r>
            <a:r>
              <a:rPr lang="it-IT" altLang="it-IT" sz="900" b="0" dirty="0" smtClean="0">
                <a:latin typeface="Gisha" panose="020B0502040204020203" pitchFamily="34" charset="-79"/>
                <a:cs typeface="Gisha" panose="020B0502040204020203" pitchFamily="34" charset="-79"/>
              </a:rPr>
              <a:t>.</a:t>
            </a: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10</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685800" rtl="0" eaLnBrk="1" fontAlgn="auto" latinLnBrk="0" hangingPunct="1">
              <a:lnSpc>
                <a:spcPct val="120000"/>
              </a:lnSpc>
              <a:spcBef>
                <a:spcPts val="0"/>
              </a:spcBef>
              <a:spcAft>
                <a:spcPts val="0"/>
              </a:spcAft>
              <a:buClrTx/>
              <a:buSzTx/>
              <a:buFontTx/>
              <a:buNone/>
              <a:tabLst/>
              <a:defRPr/>
            </a:pPr>
            <a:r>
              <a:rPr lang="it-IT" altLang="it-IT" sz="1200" dirty="0" smtClean="0">
                <a:latin typeface="Gisha" panose="020B0502040204020203" pitchFamily="34" charset="-79"/>
                <a:cs typeface="Gisha" panose="020B0502040204020203" pitchFamily="34" charset="-79"/>
              </a:rPr>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startAt="2"/>
              <a:tabLst/>
              <a:defRPr/>
            </a:pPr>
            <a:r>
              <a:rPr lang="it-IT" altLang="it-IT" sz="1200" dirty="0" smtClean="0">
                <a:latin typeface="Gisha" panose="020B0502040204020203" pitchFamily="34" charset="-79"/>
                <a:cs typeface="Gisha" panose="020B0502040204020203" pitchFamily="34" charset="-79"/>
              </a:rPr>
              <a:t>Gli intermediari che prestano il servizio di gestione  </a:t>
            </a:r>
            <a:r>
              <a:rPr lang="it-IT" altLang="it-IT" sz="1200" b="0" dirty="0" smtClean="0">
                <a:latin typeface="Gisha" panose="020B0502040204020203" pitchFamily="34" charset="-79"/>
                <a:cs typeface="Gisha" panose="020B0502040204020203" pitchFamily="34" charset="-79"/>
              </a:rPr>
              <a:t>non accettano benefici non monetari, </a:t>
            </a:r>
            <a:r>
              <a:rPr lang="it-IT" altLang="it-IT" sz="1200" dirty="0" smtClean="0">
                <a:latin typeface="Gisha" panose="020B0502040204020203" pitchFamily="34" charset="-79"/>
                <a:cs typeface="Gisha" panose="020B0502040204020203" pitchFamily="34" charset="-79"/>
              </a:rPr>
              <a:t>ad eccezione di quelli di minore entità che siano ammissibili.</a:t>
            </a:r>
          </a:p>
          <a:p>
            <a:pPr algn="just">
              <a:lnSpc>
                <a:spcPct val="120000"/>
              </a:lnSpc>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11</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it-IT" altLang="it-IT" sz="900" dirty="0" smtClean="0">
                <a:latin typeface="Calibri" pitchFamily="34" charset="0"/>
              </a:rPr>
              <a:t>AUDIO</a:t>
            </a:r>
          </a:p>
          <a:p>
            <a:pPr marL="0" indent="0">
              <a:buFont typeface="+mj-lt"/>
              <a:buNone/>
            </a:pPr>
            <a:r>
              <a:rPr lang="it-IT" altLang="it-IT" b="0" dirty="0" smtClean="0">
                <a:latin typeface="Gisha" panose="020B0502040204020203" pitchFamily="34" charset="-79"/>
                <a:cs typeface="Gisha" panose="020B0502040204020203" pitchFamily="34" charset="-79"/>
              </a:rPr>
              <a:t>2. Sono ammissibili esclusivamente i seguenti benefici non monetari di minore entità:</a:t>
            </a:r>
          </a:p>
          <a:p>
            <a:pPr marL="0" indent="0">
              <a:buFont typeface="+mj-lt"/>
              <a:buNone/>
            </a:pPr>
            <a:r>
              <a:rPr lang="it-IT" altLang="it-IT" b="0" dirty="0" smtClean="0">
                <a:latin typeface="Gisha" panose="020B0502040204020203" pitchFamily="34" charset="-79"/>
                <a:cs typeface="Gisha" panose="020B0502040204020203" pitchFamily="34" charset="-79"/>
              </a:rPr>
              <a:t>a) le informazioni o la documentazione relativa a uno strumento finanziario o a un servizio di investimento di natura generica ovvero personalizzata in funzione di uno specifico cliente;</a:t>
            </a:r>
          </a:p>
          <a:p>
            <a:pPr marL="0" indent="0">
              <a:buFont typeface="+mj-lt"/>
              <a:buNone/>
            </a:pPr>
            <a:r>
              <a:rPr lang="it-IT" altLang="it-IT" b="0" dirty="0" smtClean="0">
                <a:latin typeface="Gisha" panose="020B0502040204020203" pitchFamily="34" charset="-79"/>
                <a:cs typeface="Gisha" panose="020B0502040204020203" pitchFamily="34" charset="-79"/>
              </a:rPr>
              <a:t>3-4 b) il materiale scritto da terzi, commissionato e pagato da un emittente societario o da un emittente potenziale per promuovere una nuova emissione da parte della società, o quando l'intermediario è contrattualmente impegnato e pagato dall'emittente per produrre tale materiale in via continuativa, purché il rapporto sia chiaramente documentato nel materiale e quest’ultimo sia messo a disposizione di qualsiasi intermediario che desideri riceverlo o del pubblico in generale nello stesso momento;</a:t>
            </a:r>
          </a:p>
          <a:p>
            <a:pPr marL="0" indent="0">
              <a:spcAft>
                <a:spcPts val="600"/>
              </a:spcAft>
              <a:buFont typeface="+mj-lt"/>
              <a:buNone/>
              <a:defRPr/>
            </a:pPr>
            <a:endParaRPr lang="it-IT" altLang="it-IT" sz="900" b="0" dirty="0" smtClean="0">
              <a:latin typeface="Calibri" pitchFamily="34" charset="0"/>
            </a:endParaRPr>
          </a:p>
          <a:p>
            <a:pPr marL="0" indent="0">
              <a:spcAft>
                <a:spcPts val="600"/>
              </a:spcAft>
              <a:buFont typeface="+mj-lt"/>
              <a:buNone/>
              <a:defRPr/>
            </a:pPr>
            <a:endParaRPr lang="it-IT" altLang="it-IT" sz="900" dirty="0" smtClean="0">
              <a:latin typeface="Calibri" pitchFamily="34" charset="0"/>
            </a:endParaRPr>
          </a:p>
          <a:p>
            <a:pPr>
              <a:spcAft>
                <a:spcPts val="600"/>
              </a:spcAft>
              <a:defRPr/>
            </a:pPr>
            <a:r>
              <a:rPr lang="it-IT" altLang="it-IT" sz="900" dirty="0" smtClean="0">
                <a:latin typeface="Calibri" pitchFamily="34" charset="0"/>
              </a:rPr>
              <a:t>Pop up</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b="1" dirty="0" smtClean="0">
                <a:latin typeface="Calibri" pitchFamily="34" charset="0"/>
              </a:rPr>
              <a:t>Chiarimento della CONSOB</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dirty="0" smtClean="0">
                <a:latin typeface="Calibri" pitchFamily="34" charset="0"/>
              </a:rPr>
              <a:t>Come chiarito dalla stessa Consob, l’intervento regolamentare si inserisce nel processo di coordinamento della disciplina nazionale con la nuova normativa europea sugli abusi di mercato adottata con il MAR e i relativi regolamenti attuativi. </a:t>
            </a:r>
          </a:p>
          <a:p>
            <a:pPr>
              <a:spcAft>
                <a:spcPts val="600"/>
              </a:spcAft>
              <a:defRPr/>
            </a:pP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12</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it-IT" altLang="it-IT" sz="900" dirty="0" smtClean="0">
                <a:latin typeface="Calibri" pitchFamily="34" charset="0"/>
              </a:rPr>
              <a:t>AUDIO</a:t>
            </a:r>
          </a:p>
          <a:p>
            <a:pPr lvl="1"/>
            <a:r>
              <a:rPr lang="it-IT" altLang="it-IT" b="0" dirty="0" smtClean="0">
                <a:latin typeface="Gisha" panose="020B0502040204020203" pitchFamily="34" charset="-79"/>
                <a:cs typeface="Gisha" panose="020B0502040204020203" pitchFamily="34" charset="-79"/>
              </a:rPr>
              <a:t>2- 3 c) partecipazione a convegni, seminari e altri eventi formativi sui vantaggi e sulle caratteristiche di un determinato strumento finanziario o servizio di investimento;</a:t>
            </a:r>
          </a:p>
          <a:p>
            <a:pPr lvl="1"/>
            <a:endParaRPr lang="it-IT" altLang="it-IT" b="0" dirty="0" smtClean="0">
              <a:latin typeface="Gisha" panose="020B0502040204020203" pitchFamily="34" charset="-79"/>
              <a:cs typeface="Gisha" panose="020B0502040204020203" pitchFamily="34" charset="-79"/>
            </a:endParaRPr>
          </a:p>
          <a:p>
            <a:pPr lvl="1"/>
            <a:r>
              <a:rPr lang="it-IT" altLang="it-IT" b="0" dirty="0" smtClean="0">
                <a:latin typeface="Gisha" panose="020B0502040204020203" pitchFamily="34" charset="-79"/>
                <a:cs typeface="Gisha" panose="020B0502040204020203" pitchFamily="34" charset="-79"/>
              </a:rPr>
              <a:t>d) ospitalità di un valore de </a:t>
            </a:r>
            <a:r>
              <a:rPr lang="it-IT" altLang="it-IT" b="0" dirty="0" err="1" smtClean="0">
                <a:latin typeface="Gisha" panose="020B0502040204020203" pitchFamily="34" charset="-79"/>
                <a:cs typeface="Gisha" panose="020B0502040204020203" pitchFamily="34" charset="-79"/>
              </a:rPr>
              <a:t>minimis</a:t>
            </a:r>
            <a:r>
              <a:rPr lang="it-IT" altLang="it-IT" b="0" dirty="0" smtClean="0">
                <a:latin typeface="Gisha" panose="020B0502040204020203" pitchFamily="34" charset="-79"/>
                <a:cs typeface="Gisha" panose="020B0502040204020203" pitchFamily="34" charset="-79"/>
              </a:rPr>
              <a:t> ragionevole, come cibi e bevande nel corso di un incontro di lavoro o di una conferenza, seminario o altri eventi.</a:t>
            </a:r>
          </a:p>
          <a:p>
            <a:pPr>
              <a:spcAft>
                <a:spcPts val="600"/>
              </a:spcAft>
              <a:defRPr/>
            </a:pPr>
            <a:endParaRPr lang="it-IT" altLang="it-IT" sz="900" b="0" dirty="0" smtClean="0">
              <a:latin typeface="Calibri" pitchFamily="34" charset="0"/>
            </a:endParaRPr>
          </a:p>
          <a:p>
            <a:pPr>
              <a:spcAft>
                <a:spcPts val="600"/>
              </a:spcAft>
              <a:defRPr/>
            </a:pPr>
            <a:endParaRPr lang="it-IT" altLang="it-IT" sz="900" dirty="0" smtClean="0">
              <a:latin typeface="Calibri" pitchFamily="34" charset="0"/>
            </a:endParaRPr>
          </a:p>
          <a:p>
            <a:pPr>
              <a:spcAft>
                <a:spcPts val="600"/>
              </a:spcAft>
              <a:defRPr/>
            </a:pPr>
            <a:r>
              <a:rPr lang="it-IT" altLang="it-IT" sz="900" dirty="0" smtClean="0">
                <a:latin typeface="Calibri" pitchFamily="34" charset="0"/>
              </a:rPr>
              <a:t>Pop up</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b="1" dirty="0" smtClean="0">
                <a:latin typeface="Calibri" pitchFamily="34" charset="0"/>
              </a:rPr>
              <a:t>Chiarimento della CONSOB</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dirty="0" smtClean="0">
                <a:latin typeface="Calibri" pitchFamily="34" charset="0"/>
              </a:rPr>
              <a:t>Come chiarito dalla stessa Consob, l’intervento regolamentare si inserisce nel processo di coordinamento della disciplina nazionale con la nuova normativa europea sugli abusi di mercato adottata con il MAR e i relativi regolamenti attuativi. </a:t>
            </a:r>
          </a:p>
          <a:p>
            <a:pPr>
              <a:spcAft>
                <a:spcPts val="600"/>
              </a:spcAft>
              <a:defRPr/>
            </a:pP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13</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smtClean="0"/>
              <a:t>AUDIO</a:t>
            </a:r>
          </a:p>
          <a:p>
            <a:pPr marL="228600" indent="-228600">
              <a:buFont typeface="+mj-lt"/>
              <a:buAutoNum type="arabicPeriod"/>
            </a:pPr>
            <a:r>
              <a:rPr lang="en-US" b="0" dirty="0" err="1" smtClean="0"/>
              <a:t>Ancora</a:t>
            </a:r>
            <a:r>
              <a:rPr lang="en-US" b="0" dirty="0" smtClean="0"/>
              <a:t> in </a:t>
            </a:r>
            <a:r>
              <a:rPr lang="en-US" b="0" dirty="0" err="1" smtClean="0"/>
              <a:t>tema</a:t>
            </a:r>
            <a:r>
              <a:rPr lang="en-US" b="0" dirty="0" smtClean="0"/>
              <a:t> di </a:t>
            </a:r>
            <a:r>
              <a:rPr lang="en-US" b="0" dirty="0" err="1" smtClean="0"/>
              <a:t>incentivi</a:t>
            </a:r>
            <a:endParaRPr lang="en-US" b="0" dirty="0" smtClean="0"/>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I benefici non monetari di minore entità ammissibili devono essere:</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ragionevoli e proporzionati e tali da non incidere sul comportamento dell'intermediario in alcun modo che sia pregiudizievole per gli interessi del cliente;</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comunicati ai clienti prima della prestazione dei servizi di investimento o accessori. Tali benefici possono essere descritti in modo generico.</a:t>
            </a:r>
          </a:p>
          <a:p>
            <a:pPr marL="228600" indent="-228600">
              <a:buFont typeface="+mj-lt"/>
              <a:buAutoNum type="arabicPeriod"/>
            </a:pPr>
            <a:endParaRPr lang="en-US"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14</a:t>
            </a:fld>
            <a:endParaRPr lang="en-US"/>
          </a:p>
        </p:txBody>
      </p:sp>
    </p:spTree>
    <p:extLst>
      <p:ext uri="{BB962C8B-B14F-4D97-AF65-F5344CB8AC3E}">
        <p14:creationId xmlns:p14="http://schemas.microsoft.com/office/powerpoint/2010/main" val="914979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buFont typeface="+mj-lt"/>
              <a:buAutoNum type="arabicPeriod"/>
            </a:pPr>
            <a:r>
              <a:rPr lang="it-IT" altLang="it-IT" sz="1200" b="0" dirty="0" smtClean="0">
                <a:latin typeface="Gisha" panose="020B0502040204020203" pitchFamily="34" charset="-79"/>
                <a:cs typeface="Gisha" panose="020B0502040204020203" pitchFamily="34" charset="-79"/>
              </a:rPr>
              <a:t>Esaminiamo la fornitura di ricerca</a:t>
            </a:r>
            <a:r>
              <a:rPr lang="it-IT" altLang="it-IT" sz="1200" b="0" baseline="0" dirty="0" smtClean="0">
                <a:latin typeface="Gisha" panose="020B0502040204020203" pitchFamily="34" charset="-79"/>
                <a:cs typeface="Gisha" panose="020B0502040204020203" pitchFamily="34" charset="-79"/>
              </a:rPr>
              <a:t> in materia di investimenti.</a:t>
            </a:r>
          </a:p>
          <a:p>
            <a:pPr marL="228600" indent="-228600">
              <a:buFont typeface="+mj-lt"/>
              <a:buAutoNum type="arabicPeriod"/>
            </a:pPr>
            <a:r>
              <a:rPr lang="it-IT" altLang="it-IT" sz="1200" b="0" dirty="0" smtClean="0">
                <a:latin typeface="Gisha" panose="020B0502040204020203" pitchFamily="34" charset="-79"/>
                <a:cs typeface="Gisha" panose="020B0502040204020203" pitchFamily="34" charset="-79"/>
              </a:rPr>
              <a:t>L’art. 55, comma 1, del RI della Consob stabilisce che  la fornitura di ricerca in materia di investimenti da parte di terzi agli intermediari che prestano il servizio di gestione di</a:t>
            </a:r>
            <a:r>
              <a:rPr lang="it-IT" altLang="it-IT" sz="1200" b="0" baseline="0" dirty="0" smtClean="0">
                <a:latin typeface="Gisha" panose="020B0502040204020203" pitchFamily="34" charset="-79"/>
                <a:cs typeface="Gisha" panose="020B0502040204020203" pitchFamily="34" charset="-79"/>
              </a:rPr>
              <a:t> </a:t>
            </a:r>
            <a:r>
              <a:rPr lang="it-IT" altLang="it-IT" sz="1200" b="0" dirty="0" smtClean="0">
                <a:latin typeface="Gisha" panose="020B0502040204020203" pitchFamily="34" charset="-79"/>
                <a:cs typeface="Gisha" panose="020B0502040204020203" pitchFamily="34" charset="-79"/>
              </a:rPr>
              <a:t>portafogli o altri servizi di investimento o accessori non è considerata un incentivo se viene pagata:</a:t>
            </a:r>
          </a:p>
          <a:p>
            <a:pPr marL="685800" lvl="2" indent="0">
              <a:buFont typeface="+mj-lt"/>
              <a:buNone/>
            </a:pPr>
            <a:r>
              <a:rPr lang="it-IT" altLang="it-IT" sz="1200" b="0" dirty="0" smtClean="0">
                <a:latin typeface="Gisha" panose="020B0502040204020203" pitchFamily="34" charset="-79"/>
                <a:cs typeface="Gisha" panose="020B0502040204020203" pitchFamily="34" charset="-79"/>
              </a:rPr>
              <a:t>direttamente dagli intermediari mediante risorse proprie;</a:t>
            </a:r>
          </a:p>
          <a:p>
            <a:pPr marL="685800" lvl="2" indent="0">
              <a:buFont typeface="+mj-lt"/>
              <a:buNone/>
            </a:pPr>
            <a:r>
              <a:rPr lang="it-IT" altLang="it-IT" sz="1200" b="0" dirty="0" smtClean="0">
                <a:latin typeface="Gisha" panose="020B0502040204020203" pitchFamily="34" charset="-79"/>
                <a:cs typeface="Gisha" panose="020B0502040204020203" pitchFamily="34" charset="-79"/>
              </a:rPr>
              <a:t>attraverso un apposito conto di </a:t>
            </a:r>
            <a:r>
              <a:rPr lang="it-IT" altLang="it-IT" sz="1200" dirty="0" smtClean="0">
                <a:latin typeface="Gisha" panose="020B0502040204020203" pitchFamily="34" charset="-79"/>
                <a:cs typeface="Gisha" panose="020B0502040204020203" pitchFamily="34" charset="-79"/>
              </a:rPr>
              <a:t>pagamento per la ricerca controllato dagli intermediari, purché siano soddisfatte le condizioni che seguono.</a:t>
            </a: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15</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AUDIO</a:t>
            </a:r>
          </a:p>
          <a:p>
            <a:pPr marL="0" marR="0" lvl="1" indent="0" algn="just" defTabSz="685800" rtl="0" eaLnBrk="1" fontAlgn="auto" latinLnBrk="0" hangingPunct="1">
              <a:lnSpc>
                <a:spcPct val="120000"/>
              </a:lnSpc>
              <a:spcBef>
                <a:spcPts val="0"/>
              </a:spcBef>
              <a:spcAft>
                <a:spcPts val="0"/>
              </a:spcAft>
              <a:buClrTx/>
              <a:buSzTx/>
              <a:buFont typeface="+mj-lt"/>
              <a:buNone/>
              <a:tabLst/>
              <a:defRPr/>
            </a:pPr>
            <a:r>
              <a:rPr lang="it-IT" altLang="it-IT" sz="1600" b="0" dirty="0" smtClean="0">
                <a:latin typeface="Gisha" panose="020B0502040204020203" pitchFamily="34" charset="-79"/>
                <a:cs typeface="Gisha" panose="020B0502040204020203" pitchFamily="34" charset="-79"/>
              </a:rPr>
              <a:t>Vediamo quali sono le</a:t>
            </a:r>
            <a:r>
              <a:rPr lang="it-IT" altLang="it-IT" sz="1600" b="0" baseline="0" dirty="0" smtClean="0">
                <a:latin typeface="Gisha" panose="020B0502040204020203" pitchFamily="34" charset="-79"/>
                <a:cs typeface="Gisha" panose="020B0502040204020203" pitchFamily="34" charset="-79"/>
              </a:rPr>
              <a:t> c</a:t>
            </a:r>
            <a:r>
              <a:rPr lang="it-IT" altLang="it-IT" sz="1600" b="0" dirty="0" smtClean="0">
                <a:latin typeface="Gisha" panose="020B0502040204020203" pitchFamily="34" charset="-79"/>
                <a:cs typeface="Gisha" panose="020B0502040204020203" pitchFamily="34" charset="-79"/>
              </a:rPr>
              <a:t>ondizioni da rispettare:</a:t>
            </a:r>
          </a:p>
          <a:p>
            <a:pPr marL="0" marR="0" lvl="1" indent="0" algn="just" defTabSz="685800" rtl="0" eaLnBrk="1" fontAlgn="auto" latinLnBrk="0" hangingPunct="1">
              <a:lnSpc>
                <a:spcPct val="120000"/>
              </a:lnSpc>
              <a:spcBef>
                <a:spcPts val="0"/>
              </a:spcBef>
              <a:spcAft>
                <a:spcPts val="0"/>
              </a:spcAft>
              <a:buClrTx/>
              <a:buSzTx/>
              <a:buFont typeface="+mj-lt"/>
              <a:buNone/>
              <a:tabLst/>
              <a:defRPr/>
            </a:pPr>
            <a:r>
              <a:rPr lang="it-IT" altLang="it-IT" sz="1600" dirty="0" smtClean="0">
                <a:latin typeface="Gisha" panose="020B0502040204020203" pitchFamily="34" charset="-79"/>
                <a:cs typeface="Gisha" panose="020B0502040204020203" pitchFamily="34" charset="-79"/>
              </a:rPr>
              <a:t>il conto di pagamento è finanziato da uno specifico onere per la ricerca a carico dei clienti;</a:t>
            </a:r>
          </a:p>
          <a:p>
            <a:pPr marL="0" marR="0" lvl="1" indent="0" algn="just" defTabSz="685800" rtl="0" eaLnBrk="1" fontAlgn="auto" latinLnBrk="0" hangingPunct="1">
              <a:lnSpc>
                <a:spcPct val="120000"/>
              </a:lnSpc>
              <a:spcBef>
                <a:spcPts val="0"/>
              </a:spcBef>
              <a:spcAft>
                <a:spcPts val="0"/>
              </a:spcAft>
              <a:buClrTx/>
              <a:buSzTx/>
              <a:buFont typeface="+mj-lt"/>
              <a:buNone/>
              <a:tabLst/>
              <a:defRPr/>
            </a:pPr>
            <a:r>
              <a:rPr lang="it-IT" altLang="it-IT" sz="1600" dirty="0" smtClean="0">
                <a:latin typeface="Gisha" panose="020B0502040204020203" pitchFamily="34" charset="-79"/>
                <a:cs typeface="Gisha" panose="020B0502040204020203" pitchFamily="34" charset="-79"/>
              </a:rPr>
              <a:t>gli intermediari stabiliscono e valutano regolarmente un budget per la ricerca;</a:t>
            </a:r>
          </a:p>
          <a:p>
            <a:pPr marL="0" marR="0" lvl="1" indent="0" algn="just" defTabSz="685800" rtl="0" eaLnBrk="1" fontAlgn="auto" latinLnBrk="0" hangingPunct="1">
              <a:lnSpc>
                <a:spcPct val="120000"/>
              </a:lnSpc>
              <a:spcBef>
                <a:spcPts val="0"/>
              </a:spcBef>
              <a:spcAft>
                <a:spcPts val="0"/>
              </a:spcAft>
              <a:buClrTx/>
              <a:buSzTx/>
              <a:buFont typeface="+mj-lt"/>
              <a:buNone/>
              <a:tabLst/>
              <a:defRPr/>
            </a:pPr>
            <a:r>
              <a:rPr lang="it-IT" altLang="it-IT" sz="1600" dirty="0" smtClean="0">
                <a:latin typeface="Gisha" panose="020B0502040204020203" pitchFamily="34" charset="-79"/>
                <a:cs typeface="Gisha" panose="020B0502040204020203" pitchFamily="34" charset="-79"/>
              </a:rPr>
              <a:t>gli intermediari sono responsabili della tenuta del conto di pagamento. La gestione di tale conto può essere delegata a terzi, purché ciò agevoli l'acquisto della ricerca fornita da terzi e i pagamenti a favore di quest’ultimi siano effettuati, senza indebiti ritardi, a nome degli intermediari, conformemente alle loro istruzioni;</a:t>
            </a:r>
          </a:p>
          <a:p>
            <a:pPr marL="0" marR="0" lvl="1" indent="0" algn="just" defTabSz="685800" rtl="0" eaLnBrk="1" fontAlgn="auto" latinLnBrk="0" hangingPunct="1">
              <a:lnSpc>
                <a:spcPct val="120000"/>
              </a:lnSpc>
              <a:spcBef>
                <a:spcPts val="0"/>
              </a:spcBef>
              <a:spcAft>
                <a:spcPts val="0"/>
              </a:spcAft>
              <a:buClrTx/>
              <a:buSzTx/>
              <a:buFont typeface="+mj-lt"/>
              <a:buNone/>
              <a:tabLst/>
              <a:defRPr/>
            </a:pPr>
            <a:r>
              <a:rPr lang="it-IT" altLang="it-IT" sz="1600" dirty="0" smtClean="0">
                <a:latin typeface="Gisha" panose="020B0502040204020203" pitchFamily="34" charset="-79"/>
                <a:cs typeface="Gisha" panose="020B0502040204020203" pitchFamily="34" charset="-79"/>
              </a:rPr>
              <a:t>gli intermediari valutano regolarmente, sulla base di rigorosi criteri, la qualità della ricerca acquistata e come la stessa è in grado di contribuire all’assunzione di decisioni di investimento nell’interesse dei clienti. </a:t>
            </a:r>
          </a:p>
          <a:p>
            <a:pPr marL="0" marR="0" lvl="1" indent="0" algn="just" defTabSz="685800" rtl="0" eaLnBrk="1" fontAlgn="auto" latinLnBrk="0" hangingPunct="1">
              <a:lnSpc>
                <a:spcPct val="120000"/>
              </a:lnSpc>
              <a:spcBef>
                <a:spcPts val="0"/>
              </a:spcBef>
              <a:spcAft>
                <a:spcPts val="0"/>
              </a:spcAft>
              <a:buClrTx/>
              <a:buSzTx/>
              <a:buFontTx/>
              <a:buNone/>
              <a:tabLst/>
              <a:defRPr/>
            </a:pPr>
            <a:endParaRPr lang="it-IT" altLang="it-IT" sz="1600" dirty="0" smtClean="0">
              <a:latin typeface="Gisha" panose="020B0502040204020203" pitchFamily="34" charset="-79"/>
              <a:cs typeface="Gisha" panose="020B0502040204020203" pitchFamily="34" charset="-79"/>
            </a:endParaRP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Pop up</a:t>
            </a:r>
          </a:p>
          <a:p>
            <a:pPr marL="0" marR="0" lvl="1" indent="0" algn="just" defTabSz="685800" rtl="0" eaLnBrk="1" fontAlgn="auto" latinLnBrk="0" hangingPunct="1">
              <a:lnSpc>
                <a:spcPct val="120000"/>
              </a:lnSpc>
              <a:spcBef>
                <a:spcPts val="0"/>
              </a:spcBef>
              <a:spcAft>
                <a:spcPts val="0"/>
              </a:spcAft>
              <a:buClrTx/>
              <a:buSzTx/>
              <a:buFontTx/>
              <a:buNone/>
              <a:tabLst/>
              <a:defRPr/>
            </a:pPr>
            <a:endParaRPr lang="it-IT" altLang="it-IT" sz="1600" dirty="0" smtClean="0">
              <a:latin typeface="Gisha" panose="020B0502040204020203" pitchFamily="34" charset="-79"/>
              <a:cs typeface="Gisha" panose="020B0502040204020203" pitchFamily="34" charset="-79"/>
            </a:endParaRP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b="1" dirty="0" smtClean="0">
                <a:latin typeface="Gisha" panose="020B0502040204020203" pitchFamily="34" charset="-79"/>
                <a:cs typeface="Gisha" panose="020B0502040204020203" pitchFamily="34" charset="-79"/>
              </a:rPr>
              <a:t>La politica formulata dagli intermediari</a:t>
            </a: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Gli intermediari formulano per iscritto un’apposita politica in cui sono definiti tutti gli elementi necessari ai fini di tale valutazione, ivi inclusa l’entità del beneficio che la ricerca acquistata attraverso il conto di pagamento può apportare ai portafogli dei clienti, tenuto conto, se del caso, delle strategie di investimento applicabili ai vari tipi di portafoglio e dell'approccio che verrà adottato per ripartire in modo equo i costi della ricerca tra i vari portafogli dei clienti. Tale politica è fornita ai clienti.</a:t>
            </a:r>
          </a:p>
          <a:p>
            <a:pPr algn="just">
              <a:lnSpc>
                <a:spcPct val="120000"/>
              </a:lnSpc>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16</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endParaRPr lang="it-IT" altLang="it-IT" sz="1200" b="0" dirty="0" smtClean="0"/>
          </a:p>
          <a:p>
            <a:pPr marL="0" indent="0" algn="just">
              <a:buFont typeface="+mj-lt"/>
              <a:buNone/>
            </a:pPr>
            <a:r>
              <a:rPr lang="it-IT" altLang="it-IT" sz="1600" b="0" dirty="0" smtClean="0">
                <a:latin typeface="Gisha" panose="020B0502040204020203" pitchFamily="34" charset="-79"/>
                <a:cs typeface="Gisha" panose="020B0502040204020203" pitchFamily="34" charset="-79"/>
              </a:rPr>
              <a:t>1. E’ previsto un onere per la ricerca.</a:t>
            </a:r>
          </a:p>
          <a:p>
            <a:pPr marL="0" indent="0" algn="just">
              <a:buFont typeface="+mj-lt"/>
              <a:buNone/>
            </a:pPr>
            <a:r>
              <a:rPr lang="it-IT" altLang="it-IT" sz="1600" b="0" dirty="0" smtClean="0">
                <a:latin typeface="Gisha" panose="020B0502040204020203" pitchFamily="34" charset="-79"/>
                <a:cs typeface="Gisha" panose="020B0502040204020203" pitchFamily="34" charset="-79"/>
              </a:rPr>
              <a:t>Nel caso in cui la fornitura di ricerca  venga pagata attraverso un apposito conto di pagamento per la ricerca </a:t>
            </a:r>
            <a:r>
              <a:rPr lang="it-IT" altLang="it-IT" sz="1600" dirty="0" smtClean="0">
                <a:latin typeface="Gisha" panose="020B0502040204020203" pitchFamily="34" charset="-79"/>
                <a:cs typeface="Gisha" panose="020B0502040204020203" pitchFamily="34" charset="-79"/>
              </a:rPr>
              <a:t>controllato dagli intermediari e il conto di pagamento sia finanziato da uno</a:t>
            </a:r>
          </a:p>
          <a:p>
            <a:pPr marL="0" indent="0" algn="just">
              <a:buFont typeface="+mj-lt"/>
              <a:buNone/>
            </a:pPr>
            <a:r>
              <a:rPr lang="it-IT" altLang="it-IT" sz="1600" dirty="0" smtClean="0">
                <a:latin typeface="Gisha" panose="020B0502040204020203" pitchFamily="34" charset="-79"/>
                <a:cs typeface="Gisha" panose="020B0502040204020203" pitchFamily="34" charset="-79"/>
              </a:rPr>
              <a:t>specifico onere per la ricerca a carico dei clienti, ai sensi dell’art. 56 del regolamento intermediari della Consob, tale onere:</a:t>
            </a:r>
          </a:p>
          <a:p>
            <a:pPr marL="0" indent="0" algn="just">
              <a:buFont typeface="+mj-lt"/>
              <a:buNone/>
            </a:pPr>
            <a:r>
              <a:rPr lang="it-IT" altLang="it-IT" sz="1600" dirty="0" smtClean="0">
                <a:latin typeface="Gisha" panose="020B0502040204020203" pitchFamily="34" charset="-79"/>
                <a:cs typeface="Gisha" panose="020B0502040204020203" pitchFamily="34" charset="-79"/>
              </a:rPr>
              <a:t>2. è determinato esclusivamente sulla base di un budget per la ricerca definito ai sensi dell’articolo 57 del regolamento stesso; </a:t>
            </a:r>
          </a:p>
          <a:p>
            <a:pPr marL="0" indent="0" algn="just">
              <a:buFont typeface="+mj-lt"/>
              <a:buNone/>
            </a:pPr>
            <a:r>
              <a:rPr lang="it-IT" altLang="it-IT" sz="1600" dirty="0" smtClean="0">
                <a:latin typeface="Gisha" panose="020B0502040204020203" pitchFamily="34" charset="-79"/>
                <a:cs typeface="Gisha" panose="020B0502040204020203" pitchFamily="34" charset="-79"/>
              </a:rPr>
              <a:t>non deve essere collegato al volume e/o al valore delle operazioni eseguite per conto dei clienti</a:t>
            </a:r>
            <a:r>
              <a:rPr lang="it-IT" b="1" dirty="0" smtClean="0"/>
              <a:t>.</a:t>
            </a:r>
          </a:p>
          <a:p>
            <a:pPr marL="0" indent="0" algn="just">
              <a:lnSpc>
                <a:spcPct val="120000"/>
              </a:lnSpc>
              <a:buFont typeface="+mj-lt"/>
              <a:buNone/>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17</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AUDIO</a:t>
            </a: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Nel caso di onere di ricerca </a:t>
            </a:r>
            <a:r>
              <a:rPr lang="it-IT" altLang="it-IT" sz="1600" baseline="0" dirty="0" smtClean="0">
                <a:latin typeface="Gisha" panose="020B0502040204020203" pitchFamily="34" charset="-79"/>
                <a:cs typeface="Gisha" panose="020B0502040204020203" pitchFamily="34" charset="-79"/>
              </a:rPr>
              <a:t> a carico del cliente,</a:t>
            </a: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b="0" baseline="0" dirty="0" smtClean="0">
                <a:latin typeface="Gisha" panose="020B0502040204020203" pitchFamily="34" charset="-79"/>
                <a:cs typeface="Gisha" panose="020B0502040204020203" pitchFamily="34" charset="-79"/>
              </a:rPr>
              <a:t>non </a:t>
            </a:r>
            <a:r>
              <a:rPr lang="it-IT" altLang="it-IT" sz="1600" b="0" dirty="0" smtClean="0">
                <a:latin typeface="Gisha" panose="020B0502040204020203" pitchFamily="34" charset="-79"/>
                <a:cs typeface="Gisha" panose="020B0502040204020203" pitchFamily="34" charset="-79"/>
              </a:rPr>
              <a:t> viene riscosso separatamente, ma unitamente a una commissione di negoziazione, tale onere deve essere  identificato in maniera distinta e devono essere  soddisfatte le condizioni di cui agli articoli 55, comma 1, lettera b), già viste alla pagina precedente,  e quando utilizzano un conto di pagamento per la ricerca, gli intermediari forniscono ai clienti:</a:t>
            </a:r>
          </a:p>
          <a:p>
            <a:pPr algn="just"/>
            <a:r>
              <a:rPr lang="it-IT" altLang="it-IT" sz="1600" b="0" dirty="0" smtClean="0">
                <a:latin typeface="Gisha" panose="020B0502040204020203" pitchFamily="34" charset="-79"/>
                <a:cs typeface="Gisha" panose="020B0502040204020203" pitchFamily="34" charset="-79"/>
              </a:rPr>
              <a:t>prima della prestazione dei servizi di investimento, informazioni sull’importo previsto nel budget per la ricerca e sull’entità dell’onere per la ricerca stimato per ciascun cliente;</a:t>
            </a:r>
          </a:p>
          <a:p>
            <a:pPr algn="just"/>
            <a:r>
              <a:rPr lang="it-IT" altLang="it-IT" sz="1600" b="0" dirty="0" smtClean="0">
                <a:latin typeface="Gisha" panose="020B0502040204020203" pitchFamily="34" charset="-79"/>
                <a:cs typeface="Gisha" panose="020B0502040204020203" pitchFamily="34" charset="-79"/>
              </a:rPr>
              <a:t>su base annuale, informazioni sui costi totali che ciascun cliente ha sostenuto per la ricerca.</a:t>
            </a:r>
          </a:p>
          <a:p>
            <a:pPr marL="0" marR="0" lvl="1" indent="0" algn="just" defTabSz="685800" rtl="0" eaLnBrk="1" fontAlgn="auto" latinLnBrk="0" hangingPunct="1">
              <a:lnSpc>
                <a:spcPct val="120000"/>
              </a:lnSpc>
              <a:spcBef>
                <a:spcPts val="0"/>
              </a:spcBef>
              <a:spcAft>
                <a:spcPts val="0"/>
              </a:spcAft>
              <a:buClrTx/>
              <a:buSzTx/>
              <a:buFontTx/>
              <a:buNone/>
              <a:tabLst/>
              <a:defRPr/>
            </a:pPr>
            <a:endParaRPr lang="it-IT" altLang="it-IT" sz="1600" b="0" dirty="0" smtClean="0">
              <a:latin typeface="Gisha" panose="020B0502040204020203" pitchFamily="34" charset="-79"/>
              <a:cs typeface="Gisha" panose="020B0502040204020203" pitchFamily="34" charset="-79"/>
            </a:endParaRP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b="0" dirty="0" smtClean="0">
                <a:latin typeface="Gisha" panose="020B0502040204020203" pitchFamily="34" charset="-79"/>
                <a:cs typeface="Gisha" panose="020B0502040204020203" pitchFamily="34" charset="-79"/>
              </a:rPr>
              <a:t>Pop up</a:t>
            </a:r>
          </a:p>
          <a:p>
            <a:pPr marL="0" marR="0" lvl="1" indent="0" algn="just" defTabSz="685800" rtl="0" eaLnBrk="1" fontAlgn="auto" latinLnBrk="0" hangingPunct="1">
              <a:lnSpc>
                <a:spcPct val="120000"/>
              </a:lnSpc>
              <a:spcBef>
                <a:spcPts val="0"/>
              </a:spcBef>
              <a:spcAft>
                <a:spcPts val="0"/>
              </a:spcAft>
              <a:buClrTx/>
              <a:buSzTx/>
              <a:buFontTx/>
              <a:buNone/>
              <a:tabLst/>
              <a:defRPr/>
            </a:pPr>
            <a:endParaRPr lang="it-IT" altLang="it-IT" sz="1600" dirty="0" smtClean="0">
              <a:latin typeface="Gisha" panose="020B0502040204020203" pitchFamily="34" charset="-79"/>
              <a:cs typeface="Gisha" panose="020B0502040204020203" pitchFamily="34" charset="-79"/>
            </a:endParaRP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b="1" dirty="0" smtClean="0">
                <a:latin typeface="Gisha" panose="020B0502040204020203" pitchFamily="34" charset="-79"/>
                <a:cs typeface="Gisha" panose="020B0502040204020203" pitchFamily="34" charset="-79"/>
              </a:rPr>
              <a:t>La politica formulata dagli intermediari</a:t>
            </a:r>
          </a:p>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Gli intermediari formulano per iscritto un’apposita politica in cui sono definiti tutti gli elementi necessari ai fini di tale valutazione, ivi inclusa l’entità del beneficio che la ricerca acquistata attraverso il conto di pagamento può apportare ai portafogli dei clienti, tenuto conto, se del caso, delle strategie di investimento applicabili ai vari tipi di portafoglio e dell'approccio che verrà adottato per ripartire in modo equo i costi della ricerca tra i vari portafogli dei clienti. Tale politica è fornita ai clienti.</a:t>
            </a:r>
          </a:p>
          <a:p>
            <a:pPr algn="just">
              <a:lnSpc>
                <a:spcPct val="120000"/>
              </a:lnSpc>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18</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it-IT" altLang="it-IT" sz="1200" dirty="0" smtClean="0">
                <a:latin typeface="Gisha" panose="020B0502040204020203" pitchFamily="34" charset="-79"/>
                <a:cs typeface="Gisha" panose="020B0502040204020203" pitchFamily="34" charset="-79"/>
              </a:rPr>
              <a:t>AUDIO</a:t>
            </a:r>
          </a:p>
          <a:p>
            <a:pPr marL="228600" indent="-228600" algn="just">
              <a:buFont typeface="+mj-lt"/>
              <a:buAutoNum type="arabicPeriod" startAt="2"/>
            </a:pPr>
            <a:r>
              <a:rPr lang="it-IT" altLang="it-IT" sz="1200" dirty="0" smtClean="0">
                <a:latin typeface="Gisha" panose="020B0502040204020203" pitchFamily="34" charset="-79"/>
                <a:cs typeface="Gisha" panose="020B0502040204020203" pitchFamily="34" charset="-79"/>
              </a:rPr>
              <a:t>L'ammontare complessivo degli oneri per la ricerca ricevuti dai clienti non può superare il budget per la ricerca, salvo quanto previsto dall’articolo 57, comma 4, del regolamento intermediari, secondo cui gli intermediari possono </a:t>
            </a:r>
            <a:r>
              <a:rPr lang="it-IT" altLang="it-IT" sz="1200" b="0" dirty="0" smtClean="0">
                <a:latin typeface="Gisha" panose="020B0502040204020203" pitchFamily="34" charset="-79"/>
                <a:cs typeface="Gisha" panose="020B0502040204020203" pitchFamily="34" charset="-79"/>
              </a:rPr>
              <a:t>incrementare il budget </a:t>
            </a:r>
            <a:r>
              <a:rPr lang="it-IT" altLang="it-IT" sz="1200" dirty="0" smtClean="0">
                <a:latin typeface="Gisha" panose="020B0502040204020203" pitchFamily="34" charset="-79"/>
                <a:cs typeface="Gisha" panose="020B0502040204020203" pitchFamily="34" charset="-79"/>
              </a:rPr>
              <a:t>per la ricerca solo dopo aver informato i clienti, in modo chiaro, di tale circostanza.</a:t>
            </a:r>
          </a:p>
          <a:p>
            <a:pPr marL="228600" indent="-228600" algn="just">
              <a:buFont typeface="+mj-lt"/>
              <a:buAutoNum type="arabicPeriod" startAt="2"/>
            </a:pPr>
            <a:r>
              <a:rPr lang="it-IT" altLang="it-IT" sz="1200" dirty="0" smtClean="0">
                <a:latin typeface="Gisha" panose="020B0502040204020203" pitchFamily="34" charset="-79"/>
                <a:cs typeface="Gisha" panose="020B0502040204020203" pitchFamily="34" charset="-79"/>
              </a:rPr>
              <a:t>Nel mandato di gestione o in altra documentazione contrattuale riguardante la disciplina del rapporto con i clienti, viene indicato l'onere per la ricerca determinato sulla base del budget di cui al comma 1 e la frequenza con cui il medesimo verrà addebitato a ciascun cliente nel corso dell'anno.</a:t>
            </a:r>
          </a:p>
          <a:p>
            <a:pPr marL="228600" indent="-228600" algn="just">
              <a:lnSpc>
                <a:spcPct val="120000"/>
              </a:lnSpc>
              <a:buFont typeface="+mj-lt"/>
              <a:buAutoNum type="arabicPeriod" startAt="2"/>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19</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it-IT" sz="900" kern="1200" dirty="0">
              <a:solidFill>
                <a:schemeClr val="tx1"/>
              </a:solidFill>
              <a:effectLst/>
              <a:latin typeface="+mn-lt"/>
              <a:ea typeface="+mn-ea"/>
              <a:cs typeface="+mn-cs"/>
            </a:endParaRPr>
          </a:p>
          <a:p>
            <a:pPr marL="0" indent="0">
              <a:buNone/>
            </a:pPr>
            <a:r>
              <a:rPr lang="en-US" baseline="0" smtClean="0"/>
              <a:t>(1) Togliere</a:t>
            </a:r>
            <a:r>
              <a:rPr lang="en-US" baseline="0" dirty="0" smtClean="0"/>
              <a:t> </a:t>
            </a:r>
            <a:r>
              <a:rPr lang="en-US" baseline="0" dirty="0" err="1" smtClean="0"/>
              <a:t>durata</a:t>
            </a:r>
            <a:r>
              <a:rPr lang="en-US" baseline="0" dirty="0" smtClean="0"/>
              <a:t> </a:t>
            </a:r>
            <a:r>
              <a:rPr lang="en-US" baseline="0" dirty="0" err="1" smtClean="0"/>
              <a:t>dalla</a:t>
            </a:r>
            <a:r>
              <a:rPr lang="en-US" baseline="0" dirty="0" smtClean="0"/>
              <a:t> </a:t>
            </a:r>
            <a:r>
              <a:rPr lang="en-US" baseline="0" dirty="0" err="1" smtClean="0"/>
              <a:t>copertina</a:t>
            </a:r>
            <a:endParaRPr lang="en-US" baseline="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a:t>
            </a:fld>
            <a:endParaRPr lang="en-US"/>
          </a:p>
        </p:txBody>
      </p:sp>
    </p:spTree>
    <p:extLst>
      <p:ext uri="{BB962C8B-B14F-4D97-AF65-F5344CB8AC3E}">
        <p14:creationId xmlns:p14="http://schemas.microsoft.com/office/powerpoint/2010/main" val="3637976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defTabSz="685800" rtl="0" eaLnBrk="1" fontAlgn="auto" latinLnBrk="0" hangingPunct="1">
              <a:lnSpc>
                <a:spcPct val="120000"/>
              </a:lnSpc>
              <a:spcBef>
                <a:spcPts val="0"/>
              </a:spcBef>
              <a:spcAft>
                <a:spcPts val="0"/>
              </a:spcAft>
              <a:buClrTx/>
              <a:buSzTx/>
              <a:buFontTx/>
              <a:buNone/>
              <a:tabLst/>
              <a:defRPr/>
            </a:pPr>
            <a:r>
              <a:rPr lang="it-IT" sz="1200" dirty="0" smtClean="0">
                <a:latin typeface="Calibri"/>
                <a:cs typeface="Calibri"/>
              </a:rPr>
              <a:t>❶ diapositiva modificata</a:t>
            </a:r>
          </a:p>
          <a:p>
            <a:pPr marL="0" marR="0" indent="0" algn="just" defTabSz="685800" rtl="0" eaLnBrk="1" fontAlgn="auto" latinLnBrk="0" hangingPunct="1">
              <a:lnSpc>
                <a:spcPct val="120000"/>
              </a:lnSpc>
              <a:spcBef>
                <a:spcPts val="0"/>
              </a:spcBef>
              <a:spcAft>
                <a:spcPts val="0"/>
              </a:spcAft>
              <a:buClrTx/>
              <a:buSzTx/>
              <a:buFontTx/>
              <a:buNone/>
              <a:tabLst/>
              <a:defRPr/>
            </a:pPr>
            <a:endParaRPr lang="it-IT" sz="1200" dirty="0" smtClean="0">
              <a:latin typeface="Gisha" panose="020B0502040204020203" pitchFamily="34" charset="-79"/>
              <a:cs typeface="Gisha" panose="020B0502040204020203" pitchFamily="34" charset="-79"/>
            </a:endParaRPr>
          </a:p>
          <a:p>
            <a:pPr algn="just">
              <a:lnSpc>
                <a:spcPct val="120000"/>
              </a:lnSpc>
              <a:defRPr/>
            </a:pPr>
            <a:r>
              <a:rPr lang="it-IT" altLang="it-IT" sz="1200" dirty="0" smtClean="0"/>
              <a:t>AUDIO</a:t>
            </a:r>
          </a:p>
          <a:p>
            <a:pPr algn="just"/>
            <a:r>
              <a:rPr lang="it-IT" altLang="it-IT" sz="1200" dirty="0" smtClean="0">
                <a:latin typeface="Gisha" panose="020B0502040204020203" pitchFamily="34" charset="-79"/>
                <a:cs typeface="Gisha" panose="020B0502040204020203" pitchFamily="34" charset="-79"/>
              </a:rPr>
              <a:t>L’art. 37 del RI, che disciplina in generale i contratti per la prestazione dei servizi di investimento, prevede che gli intermediari forniscano i propri servizi di investimento</a:t>
            </a:r>
            <a:r>
              <a:rPr lang="it-IT" sz="1200" dirty="0" smtClean="0"/>
              <a:t>, compresa la consulenza in materia di investimenti che preveda lo svolgimento di una valutazione periodica dell’adeguatezza degli strumenti finanziari o dei servizi raccomandati, sulla base di un apposito contratto scritto; una copia di tale contratto è consegnata al cliente.</a:t>
            </a:r>
            <a:endParaRPr lang="it-IT" altLang="it-IT" sz="1200" dirty="0" smtClean="0"/>
          </a:p>
          <a:p>
            <a:pPr marL="228600" indent="-228600" algn="just">
              <a:lnSpc>
                <a:spcPct val="120000"/>
              </a:lnSpc>
              <a:buFont typeface="+mj-lt"/>
              <a:buAutoNum type="arabicPeriod"/>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20</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just" defTabSz="685800" rtl="0" eaLnBrk="1" fontAlgn="auto" latinLnBrk="0" hangingPunct="1">
              <a:lnSpc>
                <a:spcPct val="120000"/>
              </a:lnSpc>
              <a:spcBef>
                <a:spcPts val="0"/>
              </a:spcBef>
              <a:spcAft>
                <a:spcPts val="0"/>
              </a:spcAft>
              <a:buClrTx/>
              <a:buSzTx/>
              <a:buFontTx/>
              <a:buNone/>
              <a:tabLst/>
              <a:defRPr/>
            </a:pPr>
            <a:r>
              <a:rPr lang="it-IT" altLang="it-IT" sz="1600" dirty="0" smtClean="0">
                <a:latin typeface="Gisha" panose="020B0502040204020203" pitchFamily="34" charset="-79"/>
                <a:cs typeface="Gisha" panose="020B0502040204020203" pitchFamily="34" charset="-79"/>
              </a:rPr>
              <a:t>AUDIO</a:t>
            </a:r>
          </a:p>
          <a:p>
            <a:pPr marL="228600" indent="-228600">
              <a:buFont typeface="+mj-lt"/>
              <a:buAutoNum type="arabicPeriod"/>
            </a:pPr>
            <a:r>
              <a:rPr lang="it-IT" sz="900" dirty="0" smtClean="0"/>
              <a:t>Gli intermediari devono, altresì, applicare l’articolo 58 del regolamento (UE) 2017/565, secondo cui  le imprese di investimento  (gli intermediari)  che prestano a un cliente un servizio di investimento o servizio accessorio stipulano con il cliente un accordo di base per iscritto, su supporto cartaceo o altro supporto durevole, che stabilisce i diritti e gli obblighi essenziali dell'impresa e del cliente. </a:t>
            </a:r>
          </a:p>
          <a:p>
            <a:pPr marL="228600" indent="-228600">
              <a:buFont typeface="+mj-lt"/>
              <a:buAutoNum type="arabicPeriod"/>
            </a:pPr>
            <a:r>
              <a:rPr lang="it-IT" sz="900" dirty="0" smtClean="0"/>
              <a:t>Le imprese di investimento che forniscono consulenza in materia di investimenti ottemperano a tale obbligo solo qualora sia effettuata una valutazione periodica dell'idoneità degli strumenti finanziari o dei servizi raccomandati. </a:t>
            </a:r>
          </a:p>
          <a:p>
            <a:endParaRPr lang="it-IT"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21</a:t>
            </a:fld>
            <a:endParaRPr lang="en-US"/>
          </a:p>
        </p:txBody>
      </p:sp>
    </p:spTree>
    <p:extLst>
      <p:ext uri="{BB962C8B-B14F-4D97-AF65-F5344CB8AC3E}">
        <p14:creationId xmlns:p14="http://schemas.microsoft.com/office/powerpoint/2010/main" val="18793125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AUDIO</a:t>
            </a:r>
          </a:p>
          <a:p>
            <a:pPr marL="228600" indent="-228600">
              <a:buFont typeface="+mj-lt"/>
              <a:buAutoNum type="arabicPeriod"/>
            </a:pPr>
            <a:r>
              <a:rPr lang="it-IT" dirty="0" smtClean="0"/>
              <a:t>Inoltre, l’articolo 58 del regolamento (UE) 2017/565 prevede che </a:t>
            </a:r>
          </a:p>
          <a:p>
            <a:pPr marL="228600" indent="-228600">
              <a:buFont typeface="+mj-lt"/>
              <a:buAutoNum type="arabicPeriod"/>
            </a:pPr>
            <a:r>
              <a:rPr lang="it-IT" dirty="0" smtClean="0"/>
              <a:t>l</a:t>
            </a:r>
            <a:r>
              <a:rPr lang="it-IT" sz="2400" dirty="0" smtClean="0"/>
              <a:t>'accordo scritto stabilisce i diritti e gli obblighi essenziali delle parti e include i seguenti elementi:</a:t>
            </a:r>
          </a:p>
          <a:p>
            <a:pPr marL="228600" indent="-228600">
              <a:buFont typeface="+mj-lt"/>
              <a:buAutoNum type="arabicPeriod"/>
            </a:pPr>
            <a:r>
              <a:rPr lang="it-IT" dirty="0" smtClean="0"/>
              <a:t>-una descrizione dei servizi da prestare, e se pertinente della natura e portata della consulenza in materia di investimenti; </a:t>
            </a:r>
          </a:p>
          <a:p>
            <a:pPr marL="228600" indent="-228600">
              <a:buFont typeface="+mj-lt"/>
              <a:buAutoNum type="arabicPeriod"/>
            </a:pPr>
            <a:r>
              <a:rPr lang="it-IT" dirty="0" smtClean="0"/>
              <a:t>- in caso di servizi di gestione del portafoglio, i tipi di strumenti finanziari acquistabili e vendibili e i tipi di operazioni che possono essere effettuate per conto del cliente, nonché gli eventuali strumenti od operazioni vietati; </a:t>
            </a:r>
          </a:p>
          <a:p>
            <a:pPr marL="228600" indent="-228600">
              <a:buFont typeface="+mj-lt"/>
              <a:buAutoNum type="arabicPeriod"/>
            </a:pPr>
            <a:r>
              <a:rPr lang="it-IT" dirty="0" smtClean="0"/>
              <a:t>- una descrizione delle principali caratteristiche di eventuali servizi di Custodia e amministrazione di strumenti finanziari per conto dei clienti, inclusi la custodia e i servizi connessi come la gestione di contante/garanzie reali ed esclusa la funzione di gestione dei conti titoli al livello più elevato.</a:t>
            </a:r>
          </a:p>
          <a:p>
            <a:pPr lvl="1"/>
            <a:endParaRPr lang="it-IT" dirty="0" smtClean="0"/>
          </a:p>
          <a:p>
            <a:pPr lvl="1"/>
            <a:r>
              <a:rPr lang="it-IT" dirty="0" smtClean="0"/>
              <a:t>Pop</a:t>
            </a:r>
            <a:r>
              <a:rPr lang="it-IT" baseline="0" dirty="0" smtClean="0"/>
              <a:t> up</a:t>
            </a:r>
          </a:p>
          <a:p>
            <a:pPr marL="342900" marR="0" lvl="1" indent="0" algn="l" defTabSz="685800" rtl="0" eaLnBrk="1" fontAlgn="auto" latinLnBrk="0" hangingPunct="1">
              <a:lnSpc>
                <a:spcPct val="100000"/>
              </a:lnSpc>
              <a:spcBef>
                <a:spcPts val="0"/>
              </a:spcBef>
              <a:spcAft>
                <a:spcPts val="0"/>
              </a:spcAft>
              <a:buClrTx/>
              <a:buSzTx/>
              <a:buFontTx/>
              <a:buNone/>
              <a:tabLst/>
              <a:defRPr/>
            </a:pPr>
            <a:r>
              <a:rPr lang="it-IT" b="1" dirty="0" smtClean="0"/>
              <a:t>Da fornire, incluso, ove applicabile</a:t>
            </a:r>
          </a:p>
          <a:p>
            <a:pPr marL="342900" marR="0" lvl="1" indent="0" algn="l" defTabSz="685800" rtl="0" eaLnBrk="1" fontAlgn="auto" latinLnBrk="0" hangingPunct="1">
              <a:lnSpc>
                <a:spcPct val="100000"/>
              </a:lnSpc>
              <a:spcBef>
                <a:spcPts val="0"/>
              </a:spcBef>
              <a:spcAft>
                <a:spcPts val="0"/>
              </a:spcAft>
              <a:buClrTx/>
              <a:buSzTx/>
              <a:buFontTx/>
              <a:buNone/>
              <a:tabLst/>
              <a:defRPr/>
            </a:pPr>
            <a:r>
              <a:rPr lang="it-IT" dirty="0" smtClean="0"/>
              <a:t>È da fornire, incluso, ove applicabile, il ruolo dell'impresa rispetto agli eventi societari relativi agli strumenti del cliente e i termini in base ai quali le operazioni di finanziamento tramite titoli che interessano titoli del cliente genereranno un rendimento per il cliente. </a:t>
            </a:r>
          </a:p>
          <a:p>
            <a:pPr lvl="1"/>
            <a:endParaRPr lang="it-IT" dirty="0" smtClean="0"/>
          </a:p>
          <a:p>
            <a:endParaRPr 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22</a:t>
            </a:fld>
            <a:endParaRPr lang="en-US"/>
          </a:p>
        </p:txBody>
      </p:sp>
    </p:spTree>
    <p:extLst>
      <p:ext uri="{BB962C8B-B14F-4D97-AF65-F5344CB8AC3E}">
        <p14:creationId xmlns:p14="http://schemas.microsoft.com/office/powerpoint/2010/main" val="1237731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it-IT" altLang="it-IT" sz="900" dirty="0" smtClean="0">
                <a:latin typeface="Calibri" pitchFamily="34" charset="0"/>
              </a:rPr>
              <a:t>AUDIO</a:t>
            </a:r>
          </a:p>
          <a:p>
            <a:pPr marL="228600" marR="0" lvl="0" indent="-228600" algn="l" defTabSz="685800" rtl="0" eaLnBrk="1" fontAlgn="auto" latinLnBrk="0" hangingPunct="1">
              <a:lnSpc>
                <a:spcPct val="100000"/>
              </a:lnSpc>
              <a:spcBef>
                <a:spcPts val="0"/>
              </a:spcBef>
              <a:spcAft>
                <a:spcPts val="600"/>
              </a:spcAft>
              <a:buClrTx/>
              <a:buSzTx/>
              <a:buFontTx/>
              <a:buAutoNum type="arabicPeriod"/>
              <a:tabLst/>
              <a:defRPr/>
            </a:pPr>
            <a:r>
              <a:rPr lang="it-IT" altLang="it-IT" sz="900" b="0" dirty="0" smtClean="0">
                <a:latin typeface="Gisha" panose="020B0502040204020203" pitchFamily="34" charset="-79"/>
                <a:cs typeface="Gisha" panose="020B0502040204020203" pitchFamily="34" charset="-79"/>
              </a:rPr>
              <a:t>Il contratto con i clienti al dettaglio deve, tra l’altro: </a:t>
            </a:r>
          </a:p>
          <a:p>
            <a:pPr marL="0" marR="0" lvl="0" indent="0" algn="l" defTabSz="685800" rtl="0" eaLnBrk="1" fontAlgn="auto" latinLnBrk="0" hangingPunct="1">
              <a:lnSpc>
                <a:spcPct val="100000"/>
              </a:lnSpc>
              <a:spcBef>
                <a:spcPts val="0"/>
              </a:spcBef>
              <a:spcAft>
                <a:spcPts val="600"/>
              </a:spcAft>
              <a:buClrTx/>
              <a:buSzTx/>
              <a:buFontTx/>
              <a:buNone/>
              <a:tabLst/>
              <a:defRPr/>
            </a:pPr>
            <a:r>
              <a:rPr lang="it-IT" altLang="it-IT" sz="900" b="0" dirty="0" smtClean="0">
                <a:latin typeface="Gisha" panose="020B0502040204020203" pitchFamily="34" charset="-79"/>
                <a:cs typeface="Gisha" panose="020B0502040204020203" pitchFamily="34" charset="-79"/>
              </a:rPr>
              <a:t>2-5</a:t>
            </a:r>
          </a:p>
          <a:p>
            <a:pPr>
              <a:spcAft>
                <a:spcPts val="600"/>
              </a:spcAft>
              <a:defRPr/>
            </a:pPr>
            <a:r>
              <a:rPr lang="it-IT" altLang="it-IT" sz="1200" b="0" dirty="0" smtClean="0">
                <a:latin typeface="Gisha" panose="020B0502040204020203" pitchFamily="34" charset="-79"/>
                <a:cs typeface="Gisha" panose="020B0502040204020203" pitchFamily="34" charset="-79"/>
              </a:rPr>
              <a:t>a) specificare i servizi forniti e le loro caratteristiche, indicando il contenuto delle prestazioni dovute e delle tipologie di strumenti finanziari e di operazioni interessate;</a:t>
            </a:r>
          </a:p>
          <a:p>
            <a:pPr>
              <a:spcAft>
                <a:spcPts val="600"/>
              </a:spcAft>
              <a:defRPr/>
            </a:pPr>
            <a:r>
              <a:rPr lang="it-IT" altLang="it-IT" sz="1200" b="0" dirty="0" smtClean="0">
                <a:latin typeface="Gisha" panose="020B0502040204020203" pitchFamily="34" charset="-79"/>
                <a:cs typeface="Gisha" panose="020B0502040204020203" pitchFamily="34" charset="-79"/>
              </a:rPr>
              <a:t>b) stabilire il periodo di efficacia e le modalità di rinnovo del contratto, nonché le modalità da adottare per le modificazioni del contratto stesso;</a:t>
            </a:r>
          </a:p>
          <a:p>
            <a:pPr>
              <a:spcAft>
                <a:spcPts val="600"/>
              </a:spcAft>
              <a:defRPr/>
            </a:pPr>
            <a:r>
              <a:rPr lang="it-IT" altLang="it-IT" sz="1200" b="0" dirty="0" smtClean="0">
                <a:latin typeface="Gisha" panose="020B0502040204020203" pitchFamily="34" charset="-79"/>
                <a:cs typeface="Gisha" panose="020B0502040204020203" pitchFamily="34" charset="-79"/>
              </a:rPr>
              <a:t>c) indicare le modalità attraverso cui il cliente può impartire ordini e istruzioni;</a:t>
            </a:r>
          </a:p>
          <a:p>
            <a:pPr>
              <a:spcAft>
                <a:spcPts val="600"/>
              </a:spcAft>
              <a:defRPr/>
            </a:pPr>
            <a:r>
              <a:rPr lang="it-IT" altLang="it-IT" sz="1200" b="0" dirty="0" smtClean="0">
                <a:latin typeface="Gisha" panose="020B0502040204020203" pitchFamily="34" charset="-79"/>
                <a:cs typeface="Gisha" panose="020B0502040204020203" pitchFamily="34" charset="-79"/>
              </a:rPr>
              <a:t>d)prevedere la frequenza, il tipo e i contenuti della documentazione da fornire al cliente a rendiconto dell'attività svolta;</a:t>
            </a:r>
          </a:p>
          <a:p>
            <a:pPr>
              <a:spcAft>
                <a:spcPts val="600"/>
              </a:spcAft>
              <a:defRPr/>
            </a:pPr>
            <a:r>
              <a:rPr lang="it-IT" altLang="it-IT" sz="1200" b="0" dirty="0" smtClean="0">
                <a:latin typeface="Gisha" panose="020B0502040204020203" pitchFamily="34" charset="-79"/>
                <a:cs typeface="Gisha" panose="020B0502040204020203" pitchFamily="34" charset="-79"/>
              </a:rPr>
              <a:t>e) indicare e disciplinare, nei rapporti di esecuzione degli ordini dei clienti, di ricezione e trasmissione di ordini, nonché di gestione di portafogli, la soglia delle perdite, nel caso di posizioni aperte scoperte su operazioni che possano determinare passività effettive o potenziali superiori al costo di acquisto degli strumenti finanziari, oltre la quale è prevista la comunicazione al cliente;</a:t>
            </a:r>
          </a:p>
          <a:p>
            <a:pPr algn="just"/>
            <a:endParaRPr lang="it-IT" altLang="it-IT" b="0" dirty="0" smtClean="0">
              <a:latin typeface="Gisha" panose="020B0502040204020203" pitchFamily="34" charset="-79"/>
              <a:cs typeface="Gisha" panose="020B0502040204020203" pitchFamily="34" charset="-79"/>
            </a:endParaRPr>
          </a:p>
          <a:p>
            <a:pPr marL="685800" lvl="1" indent="-342900">
              <a:buAutoNum type="alphaLcParenR"/>
            </a:pPr>
            <a:endParaRPr lang="it-IT" altLang="it-IT" b="0" dirty="0" smtClean="0">
              <a:latin typeface="Gisha" panose="020B0502040204020203" pitchFamily="34" charset="-79"/>
              <a:cs typeface="Gisha" panose="020B0502040204020203" pitchFamily="34" charset="-79"/>
            </a:endParaRPr>
          </a:p>
          <a:p>
            <a:pPr>
              <a:spcAft>
                <a:spcPts val="600"/>
              </a:spcAft>
              <a:defRPr/>
            </a:pPr>
            <a:endParaRPr lang="it-IT" altLang="it-IT" sz="900" b="0" dirty="0" smtClean="0">
              <a:latin typeface="Calibri" pitchFamily="34" charset="0"/>
            </a:endParaRPr>
          </a:p>
          <a:p>
            <a:pPr>
              <a:spcAft>
                <a:spcPts val="600"/>
              </a:spcAft>
              <a:defRPr/>
            </a:pPr>
            <a:endParaRPr lang="it-IT" altLang="it-IT" sz="900" b="0" dirty="0" smtClean="0">
              <a:latin typeface="Calibri" pitchFamily="34" charset="0"/>
            </a:endParaRPr>
          </a:p>
          <a:p>
            <a:pPr>
              <a:spcAft>
                <a:spcPts val="600"/>
              </a:spcAft>
              <a:defRPr/>
            </a:pPr>
            <a:r>
              <a:rPr lang="it-IT" altLang="it-IT" sz="900" b="0" dirty="0" smtClean="0">
                <a:latin typeface="Calibri" pitchFamily="34" charset="0"/>
              </a:rPr>
              <a:t>Pop up</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b="1" dirty="0" smtClean="0">
                <a:latin typeface="Calibri" pitchFamily="34" charset="0"/>
              </a:rPr>
              <a:t>Chiarimento della CONSOB</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dirty="0" smtClean="0">
                <a:latin typeface="Calibri" pitchFamily="34" charset="0"/>
              </a:rPr>
              <a:t>Come chiarito dalla stessa Consob, l’intervento regolamentare si inserisce nel processo di coordinamento della disciplina nazionale con la nuova normativa europea sugli abusi di mercato adottata con il MAR e i relativi regolamenti attuativi. </a:t>
            </a:r>
          </a:p>
          <a:p>
            <a:pPr>
              <a:spcAft>
                <a:spcPts val="600"/>
              </a:spcAft>
              <a:defRPr/>
            </a:pP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23</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it-IT" altLang="it-IT" sz="900" dirty="0" smtClean="0">
                <a:latin typeface="Calibri" pitchFamily="34" charset="0"/>
              </a:rPr>
              <a:t>AUDIO </a:t>
            </a:r>
          </a:p>
          <a:p>
            <a:pPr marL="228600" indent="-228600">
              <a:spcAft>
                <a:spcPts val="600"/>
              </a:spcAft>
              <a:buAutoNum type="arabicPeriod"/>
              <a:defRPr/>
            </a:pPr>
            <a:r>
              <a:rPr lang="it-IT" altLang="it-IT" sz="900" dirty="0" smtClean="0">
                <a:latin typeface="Calibri" pitchFamily="34" charset="0"/>
              </a:rPr>
              <a:t>Il contratto deve ancora:</a:t>
            </a:r>
          </a:p>
          <a:p>
            <a:pPr marL="0" indent="0">
              <a:spcAft>
                <a:spcPts val="600"/>
              </a:spcAft>
              <a:buNone/>
              <a:defRPr/>
            </a:pPr>
            <a:r>
              <a:rPr lang="it-IT" altLang="it-IT" sz="1200" dirty="0" smtClean="0">
                <a:latin typeface="Gisha" panose="020B0502040204020203" pitchFamily="34" charset="-79"/>
                <a:cs typeface="Gisha" panose="020B0502040204020203" pitchFamily="34" charset="-79"/>
              </a:rPr>
              <a:t>2-5 f) </a:t>
            </a:r>
            <a:r>
              <a:rPr lang="it-IT" altLang="it-IT" sz="1200" b="0" dirty="0" smtClean="0">
                <a:latin typeface="Gisha" panose="020B0502040204020203" pitchFamily="34" charset="-79"/>
                <a:cs typeface="Gisha" panose="020B0502040204020203" pitchFamily="34" charset="-79"/>
              </a:rPr>
              <a:t>indicare le remunerazioni spettanti all’intermediario o i criteri oggettivi per la loro determinazione, specificando le relative modalità di percezione e, ove non diversamente comunicati, gli incentivi ricevuti in conformità dell’articolo 52 al Titolo V dello stesso regolamento intermediari;</a:t>
            </a:r>
          </a:p>
          <a:p>
            <a:pPr lvl="1"/>
            <a:endParaRPr lang="it-IT" altLang="it-IT" sz="1200" b="0" dirty="0" smtClean="0">
              <a:latin typeface="Gisha" panose="020B0502040204020203" pitchFamily="34" charset="-79"/>
              <a:cs typeface="Gisha" panose="020B0502040204020203" pitchFamily="34" charset="-79"/>
            </a:endParaRPr>
          </a:p>
          <a:p>
            <a:pPr lvl="1"/>
            <a:r>
              <a:rPr lang="it-IT" altLang="it-IT" sz="1200" b="0" dirty="0" smtClean="0">
                <a:latin typeface="Gisha" panose="020B0502040204020203" pitchFamily="34" charset="-79"/>
                <a:cs typeface="Gisha" panose="020B0502040204020203" pitchFamily="34" charset="-79"/>
              </a:rPr>
              <a:t>g) indicare se e con quali modalità e contenuti in connessione con il servizio di investimento può essere prestata la consulenza in materia di investimenti;</a:t>
            </a:r>
          </a:p>
          <a:p>
            <a:pPr lvl="1"/>
            <a:endParaRPr lang="it-IT" altLang="it-IT" sz="1200" b="0" dirty="0" smtClean="0">
              <a:latin typeface="Gisha" panose="020B0502040204020203" pitchFamily="34" charset="-79"/>
              <a:cs typeface="Gisha" panose="020B0502040204020203" pitchFamily="34" charset="-79"/>
            </a:endParaRPr>
          </a:p>
          <a:p>
            <a:pPr lvl="1"/>
            <a:r>
              <a:rPr lang="it-IT" altLang="it-IT" sz="1200" b="0" dirty="0" smtClean="0">
                <a:latin typeface="Gisha" panose="020B0502040204020203" pitchFamily="34" charset="-79"/>
                <a:cs typeface="Gisha" panose="020B0502040204020203" pitchFamily="34" charset="-79"/>
              </a:rPr>
              <a:t>h) indicare le altre condizioni contrattuali convenute con l'investitore per la prestazione del servizio;</a:t>
            </a:r>
          </a:p>
          <a:p>
            <a:pPr lvl="1"/>
            <a:endParaRPr lang="it-IT" altLang="it-IT" sz="1200" b="0" dirty="0" smtClean="0">
              <a:latin typeface="Gisha" panose="020B0502040204020203" pitchFamily="34" charset="-79"/>
              <a:cs typeface="Gisha" panose="020B0502040204020203" pitchFamily="34" charset="-79"/>
            </a:endParaRPr>
          </a:p>
          <a:p>
            <a:pPr lvl="1"/>
            <a:r>
              <a:rPr lang="it-IT" altLang="it-IT" sz="1200" b="0" dirty="0" smtClean="0">
                <a:latin typeface="Gisha" panose="020B0502040204020203" pitchFamily="34" charset="-79"/>
                <a:cs typeface="Gisha" panose="020B0502040204020203" pitchFamily="34" charset="-79"/>
              </a:rPr>
              <a:t>i) indicare le eventuali procedure di conciliazione e arbitrato per la risoluzione stragiudiziale di controversie, definite ai sensi dell’articolo 32-ter del </a:t>
            </a:r>
            <a:r>
              <a:rPr lang="it-IT" altLang="it-IT" sz="1200" b="0" dirty="0" err="1" smtClean="0">
                <a:latin typeface="Gisha" panose="020B0502040204020203" pitchFamily="34" charset="-79"/>
                <a:cs typeface="Gisha" panose="020B0502040204020203" pitchFamily="34" charset="-79"/>
              </a:rPr>
              <a:t>Tuf</a:t>
            </a:r>
            <a:r>
              <a:rPr lang="it-IT" altLang="it-IT" sz="1200" b="0" dirty="0" smtClean="0">
                <a:latin typeface="Gisha" panose="020B0502040204020203" pitchFamily="34" charset="-79"/>
                <a:cs typeface="Gisha" panose="020B0502040204020203" pitchFamily="34" charset="-79"/>
              </a:rPr>
              <a:t>.</a:t>
            </a:r>
            <a:endParaRPr lang="it-IT" altLang="it-IT" b="0" dirty="0" smtClean="0">
              <a:latin typeface="Gisha" panose="020B0502040204020203" pitchFamily="34" charset="-79"/>
              <a:cs typeface="Gisha" panose="020B0502040204020203" pitchFamily="34" charset="-79"/>
            </a:endParaRPr>
          </a:p>
          <a:p>
            <a:pPr marL="685800" lvl="1" indent="-342900">
              <a:buAutoNum type="alphaLcParenR"/>
            </a:pPr>
            <a:endParaRPr lang="it-IT" altLang="it-IT" b="0" dirty="0" smtClean="0">
              <a:latin typeface="Gisha" panose="020B0502040204020203" pitchFamily="34" charset="-79"/>
              <a:cs typeface="Gisha" panose="020B0502040204020203" pitchFamily="34" charset="-79"/>
            </a:endParaRPr>
          </a:p>
          <a:p>
            <a:pPr>
              <a:spcAft>
                <a:spcPts val="600"/>
              </a:spcAft>
              <a:defRPr/>
            </a:pPr>
            <a:endParaRPr lang="it-IT" altLang="it-IT" sz="900" b="0" dirty="0" smtClean="0">
              <a:latin typeface="Calibri" pitchFamily="34" charset="0"/>
            </a:endParaRPr>
          </a:p>
          <a:p>
            <a:pPr>
              <a:spcAft>
                <a:spcPts val="600"/>
              </a:spcAft>
              <a:defRPr/>
            </a:pPr>
            <a:endParaRPr lang="it-IT" altLang="it-IT" sz="900" dirty="0" smtClean="0">
              <a:latin typeface="Calibri" pitchFamily="34" charset="0"/>
            </a:endParaRPr>
          </a:p>
          <a:p>
            <a:pPr>
              <a:spcAft>
                <a:spcPts val="600"/>
              </a:spcAft>
              <a:defRPr/>
            </a:pPr>
            <a:r>
              <a:rPr lang="it-IT" altLang="it-IT" sz="900" dirty="0" smtClean="0">
                <a:latin typeface="Calibri" pitchFamily="34" charset="0"/>
              </a:rPr>
              <a:t>Pop up</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b="1" dirty="0" smtClean="0">
                <a:latin typeface="Calibri" pitchFamily="34" charset="0"/>
              </a:rPr>
              <a:t>Chiarimento della CONSOB</a:t>
            </a: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dirty="0" smtClean="0">
                <a:latin typeface="Calibri" pitchFamily="34" charset="0"/>
              </a:rPr>
              <a:t>Come chiarito dalla stessa Consob, l’intervento regolamentare si inserisce nel processo di coordinamento della disciplina nazionale con la nuova normativa europea sugli abusi di mercato adottata con il MAR e i relativi regolamenti attuativi. </a:t>
            </a:r>
          </a:p>
          <a:p>
            <a:pPr>
              <a:spcAft>
                <a:spcPts val="600"/>
              </a:spcAft>
              <a:defRPr/>
            </a:pP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24</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600"/>
              </a:spcAft>
              <a:buClrTx/>
              <a:buSzTx/>
              <a:buFontTx/>
              <a:buNone/>
              <a:tabLst/>
              <a:defRPr/>
            </a:pPr>
            <a:r>
              <a:rPr lang="it-IT" sz="900" kern="1200" dirty="0" smtClean="0">
                <a:solidFill>
                  <a:schemeClr val="tx1"/>
                </a:solidFill>
                <a:effectLst/>
                <a:latin typeface="+mn-lt"/>
                <a:ea typeface="+mn-ea"/>
                <a:cs typeface="+mn-cs"/>
              </a:rPr>
              <a:t>AUDIO</a:t>
            </a:r>
          </a:p>
          <a:p>
            <a:pPr marL="0" marR="0" lvl="0" indent="0" algn="l" defTabSz="685800" rtl="0" eaLnBrk="1" fontAlgn="auto" latinLnBrk="0" hangingPunct="1">
              <a:lnSpc>
                <a:spcPct val="100000"/>
              </a:lnSpc>
              <a:spcBef>
                <a:spcPts val="0"/>
              </a:spcBef>
              <a:spcAft>
                <a:spcPts val="600"/>
              </a:spcAft>
              <a:buClrTx/>
              <a:buSzTx/>
              <a:buFontTx/>
              <a:buNone/>
              <a:tabLst/>
              <a:defRPr/>
            </a:pPr>
            <a:r>
              <a:rPr lang="it-IT" altLang="it-IT" sz="1200" b="0" dirty="0" smtClean="0">
                <a:latin typeface="Gisha" panose="020B0502040204020203" pitchFamily="34" charset="-79"/>
                <a:cs typeface="Gisha" panose="020B0502040204020203" pitchFamily="34" charset="-79"/>
              </a:rPr>
              <a:t>1. Inoltre,</a:t>
            </a:r>
          </a:p>
          <a:p>
            <a:pPr marL="0" marR="0" lvl="0" indent="0" algn="l" defTabSz="685800" rtl="0" eaLnBrk="1" fontAlgn="auto" latinLnBrk="0" hangingPunct="1">
              <a:lnSpc>
                <a:spcPct val="100000"/>
              </a:lnSpc>
              <a:spcBef>
                <a:spcPts val="0"/>
              </a:spcBef>
              <a:spcAft>
                <a:spcPts val="600"/>
              </a:spcAft>
              <a:buClrTx/>
              <a:buSzTx/>
              <a:buFontTx/>
              <a:buNone/>
              <a:tabLst/>
              <a:defRPr/>
            </a:pPr>
            <a:r>
              <a:rPr lang="it-IT" altLang="it-IT" sz="1200" b="0" dirty="0" smtClean="0">
                <a:latin typeface="Gisha" panose="020B0502040204020203" pitchFamily="34" charset="-79"/>
                <a:cs typeface="Gisha" panose="020B0502040204020203" pitchFamily="34" charset="-79"/>
              </a:rPr>
              <a:t> 2-5 in aggiunta a quanto stabilito dall’art. 37, l'art. 38 del RI prevede che il contratto con i clienti al dettaglio relativo alla gestione di portafogli:</a:t>
            </a:r>
          </a:p>
          <a:p>
            <a:pPr marL="0" marR="0" lvl="0" indent="0" algn="l" defTabSz="685800" rtl="0" eaLnBrk="1" fontAlgn="auto" latinLnBrk="0" hangingPunct="1">
              <a:lnSpc>
                <a:spcPct val="100000"/>
              </a:lnSpc>
              <a:spcBef>
                <a:spcPts val="0"/>
              </a:spcBef>
              <a:spcAft>
                <a:spcPts val="600"/>
              </a:spcAft>
              <a:buClrTx/>
              <a:buSzTx/>
              <a:buFontTx/>
              <a:buNone/>
              <a:tabLst/>
              <a:defRPr/>
            </a:pPr>
            <a:r>
              <a:rPr lang="it-IT" sz="1200" b="0" i="1" dirty="0" smtClean="0"/>
              <a:t>a</a:t>
            </a:r>
            <a:r>
              <a:rPr lang="it-IT" altLang="it-IT" sz="1200" b="0" dirty="0" smtClean="0">
                <a:latin typeface="Gisha" panose="020B0502040204020203" pitchFamily="34" charset="-79"/>
                <a:cs typeface="Gisha" panose="020B0502040204020203" pitchFamily="34" charset="-79"/>
              </a:rPr>
              <a:t>) indichi i tipi di strumenti finanziari che possono essere inclusi nel portafoglio del cliente e i tipi di operazioni che possono essere realizzate su tali strumenti, inclusi eventuali limiti; b) b) indichi gli obiettivi di gestione, il livello del rischio entro il quale il gestore può esercitare la sua discrezionalità ed eventuali specifiche restrizioni a tale discrezionalità;</a:t>
            </a:r>
          </a:p>
          <a:p>
            <a:pPr marL="0" marR="0" lvl="0" indent="0" algn="l" defTabSz="685800" rtl="0" eaLnBrk="1" fontAlgn="auto" latinLnBrk="0" hangingPunct="1">
              <a:lnSpc>
                <a:spcPct val="100000"/>
              </a:lnSpc>
              <a:spcBef>
                <a:spcPts val="0"/>
              </a:spcBef>
              <a:spcAft>
                <a:spcPts val="600"/>
              </a:spcAft>
              <a:buClrTx/>
              <a:buSzTx/>
              <a:buFontTx/>
              <a:buNone/>
              <a:tabLst/>
              <a:defRPr/>
            </a:pPr>
            <a:r>
              <a:rPr lang="it-IT" altLang="it-IT" sz="1200" b="0" dirty="0" smtClean="0">
                <a:latin typeface="Gisha" panose="020B0502040204020203" pitchFamily="34" charset="-79"/>
                <a:cs typeface="Gisha" panose="020B0502040204020203" pitchFamily="34" charset="-79"/>
              </a:rPr>
              <a:t>c) indichi se il portafoglio del cliente può essere caratterizzato da effetto leva;</a:t>
            </a:r>
          </a:p>
          <a:p>
            <a:pPr>
              <a:spcAft>
                <a:spcPts val="600"/>
              </a:spcAft>
              <a:defRPr/>
            </a:pPr>
            <a:endParaRPr lang="it-IT" altLang="it-IT" sz="900" b="0" dirty="0" smtClean="0">
              <a:latin typeface="Calibri" pitchFamily="34" charset="0"/>
            </a:endParaRPr>
          </a:p>
          <a:p>
            <a:pPr>
              <a:spcAft>
                <a:spcPts val="600"/>
              </a:spcAft>
              <a:defRPr/>
            </a:pPr>
            <a:endParaRPr lang="it-IT" altLang="it-IT" sz="900" b="0" dirty="0" smtClean="0">
              <a:latin typeface="Calibri" pitchFamily="34" charset="0"/>
            </a:endParaRPr>
          </a:p>
          <a:p>
            <a:pPr>
              <a:spcAft>
                <a:spcPts val="600"/>
              </a:spcAft>
              <a:defRPr/>
            </a:pPr>
            <a:r>
              <a:rPr lang="it-IT" altLang="it-IT" sz="900" dirty="0" smtClean="0">
                <a:latin typeface="Calibri" pitchFamily="34" charset="0"/>
              </a:rPr>
              <a:t>Pop up</a:t>
            </a:r>
          </a:p>
          <a:p>
            <a:pPr>
              <a:spcAft>
                <a:spcPts val="600"/>
              </a:spcAft>
              <a:defRPr/>
            </a:pPr>
            <a:r>
              <a:rPr lang="it-IT" altLang="it-IT" sz="900" b="1" dirty="0" smtClean="0">
                <a:latin typeface="Calibri" pitchFamily="34" charset="0"/>
              </a:rPr>
              <a:t>Gli</a:t>
            </a:r>
            <a:r>
              <a:rPr lang="it-IT" altLang="it-IT" sz="900" b="1" baseline="0" dirty="0" smtClean="0">
                <a:latin typeface="Calibri" pitchFamily="34" charset="0"/>
              </a:rPr>
              <a:t> strumenti finanziari inclusi</a:t>
            </a:r>
            <a:endParaRPr lang="it-IT" altLang="it-IT" sz="900" b="1" dirty="0" smtClean="0">
              <a:latin typeface="Calibri" pitchFamily="34" charset="0"/>
            </a:endParaRPr>
          </a:p>
          <a:p>
            <a:pPr marL="0" marR="0" indent="0" algn="l" defTabSz="685800" rtl="0" eaLnBrk="1" fontAlgn="auto" latinLnBrk="0" hangingPunct="1">
              <a:lnSpc>
                <a:spcPct val="100000"/>
              </a:lnSpc>
              <a:spcBef>
                <a:spcPts val="0"/>
              </a:spcBef>
              <a:spcAft>
                <a:spcPts val="600"/>
              </a:spcAft>
              <a:buClrTx/>
              <a:buSzTx/>
              <a:buFontTx/>
              <a:buNone/>
              <a:tabLst/>
              <a:defRPr/>
            </a:pPr>
            <a:r>
              <a:rPr lang="it-IT" altLang="it-IT" sz="900" dirty="0" smtClean="0">
                <a:latin typeface="Gisha" panose="020B0502040204020203" pitchFamily="34" charset="-79"/>
                <a:cs typeface="Gisha" panose="020B0502040204020203" pitchFamily="34" charset="-79"/>
              </a:rPr>
              <a:t>In relazione al punto a) è da sottolineare che il contratto deve anche specificare la possibilità per l’intermediario di investire in strumenti finanziari non ammessi alla negoziazione in un mercato regolamentato, in derivati o in strumenti illiquidi o altamente volatili; o di procedere a vendite allo scoperto, acquisti tramite somme di denaro prese a prestito, operazioni di finanziamento tramite titoli o qualsiasi operazione che implichi pagamenti di margini, deposito di garanzie o rischio di cambio. </a:t>
            </a:r>
            <a:endParaRPr lang="it-IT" altLang="it-IT"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25</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defRPr/>
            </a:pPr>
            <a:r>
              <a:rPr lang="it-IT" altLang="it-IT" sz="900" dirty="0" smtClean="0">
                <a:latin typeface="Calibri" pitchFamily="34" charset="0"/>
              </a:rPr>
              <a:t>AUDIO</a:t>
            </a:r>
          </a:p>
          <a:p>
            <a:pPr>
              <a:spcAft>
                <a:spcPts val="600"/>
              </a:spcAft>
              <a:defRPr/>
            </a:pPr>
            <a:r>
              <a:rPr lang="it-IT" altLang="it-IT" sz="900" dirty="0" smtClean="0">
                <a:latin typeface="Calibri" pitchFamily="34" charset="0"/>
              </a:rPr>
              <a:t>2-4</a:t>
            </a:r>
            <a:r>
              <a:rPr lang="it-IT" altLang="it-IT" sz="900" baseline="0" dirty="0" smtClean="0">
                <a:latin typeface="Calibri" pitchFamily="34" charset="0"/>
              </a:rPr>
              <a:t> </a:t>
            </a:r>
            <a:r>
              <a:rPr lang="it-IT" altLang="it-IT" sz="1200" dirty="0" smtClean="0">
                <a:latin typeface="Gisha" panose="020B0502040204020203" pitchFamily="34" charset="-79"/>
                <a:cs typeface="Gisha" panose="020B0502040204020203" pitchFamily="34" charset="-79"/>
              </a:rPr>
              <a:t>d) </a:t>
            </a:r>
            <a:r>
              <a:rPr lang="it-IT" altLang="it-IT" sz="1200" b="0" dirty="0" smtClean="0">
                <a:latin typeface="Gisha" panose="020B0502040204020203" pitchFamily="34" charset="-79"/>
                <a:cs typeface="Gisha" panose="020B0502040204020203" pitchFamily="34" charset="-79"/>
              </a:rPr>
              <a:t>fornisca la descrizione del parametro di riferimento (c.d. benchmark), ove significativo, al quale verrà raffrontato il rendimento del portafoglio del cliente;</a:t>
            </a:r>
          </a:p>
          <a:p>
            <a:pPr lvl="1"/>
            <a:r>
              <a:rPr lang="it-IT" altLang="it-IT" sz="1200" b="0" dirty="0" smtClean="0">
                <a:latin typeface="Gisha" panose="020B0502040204020203" pitchFamily="34" charset="-79"/>
                <a:cs typeface="Gisha" panose="020B0502040204020203" pitchFamily="34" charset="-79"/>
              </a:rPr>
              <a:t>e) indichi se l’intermediario delega a terzi l’esecuzione dell’incarico ricevuto, specificando i dettagli della delega;</a:t>
            </a:r>
          </a:p>
          <a:p>
            <a:pPr lvl="1"/>
            <a:r>
              <a:rPr lang="it-IT" altLang="it-IT" sz="1200" b="0" dirty="0" smtClean="0">
                <a:latin typeface="Gisha" panose="020B0502040204020203" pitchFamily="34" charset="-79"/>
                <a:cs typeface="Gisha" panose="020B0502040204020203" pitchFamily="34" charset="-79"/>
              </a:rPr>
              <a:t>f) indichi il metodo e la frequenza di valutazione degli strumenti finanziari contenuti nel portafoglio del cliente</a:t>
            </a:r>
            <a:r>
              <a:rPr lang="it-IT" altLang="it-IT" sz="1200" dirty="0" smtClean="0">
                <a:latin typeface="Gisha" panose="020B0502040204020203" pitchFamily="34" charset="-79"/>
                <a:cs typeface="Gisha" panose="020B0502040204020203" pitchFamily="34" charset="-79"/>
              </a:rPr>
              <a:t>.</a:t>
            </a:r>
          </a:p>
          <a:p>
            <a:pPr lvl="1"/>
            <a:endParaRPr lang="it-IT" altLang="it-IT" sz="1200" dirty="0" smtClean="0">
              <a:latin typeface="Gisha" panose="020B0502040204020203" pitchFamily="34" charset="-79"/>
              <a:cs typeface="Gisha" panose="020B0502040204020203" pitchFamily="34" charset="-79"/>
            </a:endParaRPr>
          </a:p>
          <a:p>
            <a:pPr>
              <a:spcAft>
                <a:spcPts val="600"/>
              </a:spcAft>
              <a:defRPr/>
            </a:pPr>
            <a:endParaRPr lang="it-IT" altLang="it-IT" sz="900" dirty="0" smtClean="0">
              <a:latin typeface="Calibri" pitchFamily="34" charset="0"/>
            </a:endParaRPr>
          </a:p>
          <a:p>
            <a:pPr>
              <a:spcAft>
                <a:spcPts val="600"/>
              </a:spcAft>
              <a:defRPr/>
            </a:pPr>
            <a:r>
              <a:rPr lang="it-IT" altLang="it-IT" sz="900" dirty="0" smtClean="0">
                <a:latin typeface="Calibri" pitchFamily="34" charset="0"/>
              </a:rPr>
              <a:t>Pop up</a:t>
            </a:r>
          </a:p>
          <a:p>
            <a:r>
              <a:rPr lang="it-IT" b="1" dirty="0" smtClean="0">
                <a:solidFill>
                  <a:srgbClr val="FF0000"/>
                </a:solidFill>
              </a:rPr>
              <a:t>Il</a:t>
            </a:r>
            <a:r>
              <a:rPr lang="it-IT" b="1" baseline="0" dirty="0" smtClean="0">
                <a:solidFill>
                  <a:srgbClr val="FF0000"/>
                </a:solidFill>
              </a:rPr>
              <a:t> </a:t>
            </a:r>
            <a:r>
              <a:rPr lang="it-IT" b="1" dirty="0" smtClean="0">
                <a:solidFill>
                  <a:srgbClr val="FF0000"/>
                </a:solidFill>
              </a:rPr>
              <a:t>benchmark</a:t>
            </a:r>
          </a:p>
          <a:p>
            <a:r>
              <a:rPr lang="it-IT" b="0" i="0" dirty="0" smtClean="0">
                <a:solidFill>
                  <a:srgbClr val="FF0000"/>
                </a:solidFill>
              </a:rPr>
              <a:t>Consob definisce il benchmark “un parametro oggettivo di riferimento (benchmark), costruito facendo riferimento ad indicatori finanziari elaborati da soggetti terzi e di comune utilizzo, coerente con i rischi connessi alla gestione […], al quale confrontare il rendimento […]”</a:t>
            </a:r>
          </a:p>
          <a:p>
            <a:endParaRPr lang="it-IT" b="0" i="0" dirty="0" smtClean="0"/>
          </a:p>
          <a:p>
            <a:r>
              <a:rPr lang="it-IT" b="0" i="0" dirty="0" smtClean="0">
                <a:solidFill>
                  <a:srgbClr val="00B050"/>
                </a:solidFill>
              </a:rPr>
              <a:t> ”Attraverso l'utilizzo della leva finanziaria (o "</a:t>
            </a:r>
            <a:r>
              <a:rPr lang="it-IT" b="0" i="0" dirty="0" err="1" smtClean="0">
                <a:solidFill>
                  <a:srgbClr val="00B050"/>
                </a:solidFill>
              </a:rPr>
              <a:t>leverage</a:t>
            </a:r>
            <a:r>
              <a:rPr lang="it-IT" b="0" i="0" dirty="0" smtClean="0">
                <a:solidFill>
                  <a:srgbClr val="00B050"/>
                </a:solidFill>
              </a:rPr>
              <a:t>") un soggetto ha la possibilità di acquistare o vendere attività finanziarie per un ammontare superiore al capitale posseduto e, conseguentemente, di beneficiare di un rendimento potenziale maggiore rispetto a quello derivante da un investimento diretto nel sottostante e, di converso, di esporsi al rischio di perdite molto significative”. </a:t>
            </a:r>
          </a:p>
          <a:p>
            <a:pPr>
              <a:buNone/>
            </a:pPr>
            <a:r>
              <a:rPr lang="it-IT" b="0" i="0" dirty="0" smtClean="0"/>
              <a:t>(www.consob.it/web/</a:t>
            </a:r>
            <a:r>
              <a:rPr lang="it-IT" b="0" i="0" dirty="0" err="1" smtClean="0"/>
              <a:t>investor-education</a:t>
            </a:r>
            <a:r>
              <a:rPr lang="it-IT" b="0" i="0" dirty="0" smtClean="0"/>
              <a:t>). </a:t>
            </a:r>
          </a:p>
        </p:txBody>
      </p:sp>
      <p:sp>
        <p:nvSpPr>
          <p:cNvPr id="4" name="Slide Number Placeholder 3"/>
          <p:cNvSpPr>
            <a:spLocks noGrp="1"/>
          </p:cNvSpPr>
          <p:nvPr>
            <p:ph type="sldNum" sz="quarter" idx="10"/>
          </p:nvPr>
        </p:nvSpPr>
        <p:spPr/>
        <p:txBody>
          <a:bodyPr/>
          <a:lstStyle/>
          <a:p>
            <a:fld id="{E5037217-9793-4C9A-AF1C-443ACF2A3F9E}" type="slidenum">
              <a:rPr lang="en-US" smtClean="0"/>
              <a:pPr/>
              <a:t>26</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algn="just">
              <a:lnSpc>
                <a:spcPct val="120000"/>
              </a:lnSpc>
              <a:defRPr/>
            </a:pPr>
            <a:r>
              <a:rPr lang="it-IT" altLang="it-IT" sz="1200" dirty="0" smtClean="0"/>
              <a:t>Esaminiamo ora la nullità</a:t>
            </a:r>
            <a:r>
              <a:rPr lang="it-IT" altLang="it-IT" sz="1200" baseline="0" dirty="0" smtClean="0"/>
              <a:t> del contratto.</a:t>
            </a:r>
          </a:p>
          <a:p>
            <a:pPr marL="0" marR="0" lvl="0" indent="0" algn="just" defTabSz="685800" rtl="0" eaLnBrk="1" fontAlgn="auto" latinLnBrk="0" hangingPunct="1">
              <a:lnSpc>
                <a:spcPct val="120000"/>
              </a:lnSpc>
              <a:spcBef>
                <a:spcPts val="0"/>
              </a:spcBef>
              <a:spcAft>
                <a:spcPts val="0"/>
              </a:spcAft>
              <a:buClrTx/>
              <a:buSzTx/>
              <a:buFontTx/>
              <a:buNone/>
              <a:tabLst/>
              <a:defRPr/>
            </a:pPr>
            <a:r>
              <a:rPr lang="it-IT" altLang="it-IT" sz="1200" b="0" dirty="0" smtClean="0">
                <a:latin typeface="Gisha" panose="020B0502040204020203" pitchFamily="34" charset="-79"/>
                <a:cs typeface="Gisha" panose="020B0502040204020203" pitchFamily="34" charset="-79"/>
              </a:rPr>
              <a:t>Sono nulli i patti contrari alle disposizioni sopra ricordate; la nullità può essere fatta valere solo dal cliente (art. 24, comma 2, </a:t>
            </a:r>
            <a:r>
              <a:rPr lang="it-IT" altLang="it-IT" sz="1200" b="0" dirty="0" err="1" smtClean="0">
                <a:latin typeface="Gisha" panose="020B0502040204020203" pitchFamily="34" charset="-79"/>
                <a:cs typeface="Gisha" panose="020B0502040204020203" pitchFamily="34" charset="-79"/>
              </a:rPr>
              <a:t>Tuf</a:t>
            </a:r>
            <a:r>
              <a:rPr lang="it-IT" altLang="it-IT" sz="1200" b="0" dirty="0" smtClean="0">
                <a:latin typeface="Gisha" panose="020B0502040204020203" pitchFamily="34" charset="-79"/>
                <a:cs typeface="Gisha" panose="020B0502040204020203" pitchFamily="34" charset="-79"/>
              </a:rPr>
              <a:t>).</a:t>
            </a:r>
          </a:p>
          <a:p>
            <a:pPr algn="just">
              <a:lnSpc>
                <a:spcPct val="120000"/>
              </a:lnSpc>
              <a:defRPr/>
            </a:pPr>
            <a:r>
              <a:rPr lang="it-IT" altLang="it-IT" sz="1200" b="0" baseline="0" dirty="0" smtClean="0"/>
              <a:t> </a:t>
            </a:r>
            <a:endParaRPr lang="it-IT" altLang="it-IT" sz="1200"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27</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lgn="just">
              <a:lnSpc>
                <a:spcPct val="120000"/>
              </a:lnSpc>
              <a:buFont typeface="+mj-lt"/>
              <a:buAutoNum type="arabicPeriod"/>
              <a:defRPr/>
            </a:pPr>
            <a:r>
              <a:rPr lang="it-IT" altLang="it-IT" sz="1200" b="0" dirty="0" smtClean="0"/>
              <a:t>Vediamo quali sono le informazioni da fornire ai clienti o potenziali clienti.</a:t>
            </a:r>
          </a:p>
          <a:p>
            <a:pPr marL="228600" indent="-228600">
              <a:buFont typeface="+mj-lt"/>
              <a:buAutoNum type="arabicPeriod"/>
            </a:pPr>
            <a:r>
              <a:rPr lang="it-IT" altLang="it-IT" sz="1200" b="0" dirty="0" smtClean="0">
                <a:latin typeface="Gisha" panose="020B0502040204020203" pitchFamily="34" charset="-79"/>
                <a:cs typeface="Gisha" panose="020B0502040204020203" pitchFamily="34" charset="-79"/>
              </a:rPr>
              <a:t>Articolo 47 del regolamento (UE) 20177565,</a:t>
            </a:r>
            <a:r>
              <a:rPr lang="it-IT" altLang="it-IT" sz="1200" b="0" baseline="0" dirty="0" smtClean="0">
                <a:latin typeface="Gisha" panose="020B0502040204020203" pitchFamily="34" charset="-79"/>
                <a:cs typeface="Gisha" panose="020B0502040204020203" pitchFamily="34" charset="-79"/>
              </a:rPr>
              <a:t> tratta le i</a:t>
            </a:r>
            <a:r>
              <a:rPr lang="it-IT" altLang="it-IT" sz="1200" b="0" dirty="0" smtClean="0">
                <a:latin typeface="Gisha" panose="020B0502040204020203" pitchFamily="34" charset="-79"/>
                <a:cs typeface="Gisha" panose="020B0502040204020203" pitchFamily="34" charset="-79"/>
              </a:rPr>
              <a:t>nformazioni ai clienti e potenziali clienti sull'impresa di investimento e i servizi che essa offre. Quando forniscono il servizio di gestione del portafoglio, gli intermediari devono stabilire un metodo adeguato di valutazione e raffronto, come ad esempio un valore di riferimento significativo, basato sugli obiettivi di investimento del cliente e sui tipi di strumenti finanziari inclusi nel portafoglio del cliente, in modo da consentire al cliente destinatario del servizio di valutarne l'esecuzione da parte dell‘intermediario. </a:t>
            </a:r>
          </a:p>
          <a:p>
            <a:pPr marL="228600" indent="-228600">
              <a:buFont typeface="+mj-lt"/>
              <a:buAutoNum type="arabicPeriod"/>
            </a:pPr>
            <a:endParaRPr lang="it-IT" altLang="it-IT" sz="1200" b="0" dirty="0" smtClean="0">
              <a:latin typeface="Gisha" panose="020B0502040204020203" pitchFamily="34" charset="-79"/>
              <a:cs typeface="Gisha" panose="020B0502040204020203" pitchFamily="34" charset="-79"/>
            </a:endParaRPr>
          </a:p>
          <a:p>
            <a:pPr algn="just">
              <a:lnSpc>
                <a:spcPct val="120000"/>
              </a:lnSpc>
              <a:defRPr/>
            </a:pPr>
            <a:endParaRPr lang="it-IT" altLang="it-IT" sz="1200"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28</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r>
              <a:rPr lang="it-IT" altLang="it-IT" sz="400" dirty="0" smtClean="0">
                <a:latin typeface="Gisha" panose="020B0502040204020203" pitchFamily="34" charset="-79"/>
                <a:cs typeface="Gisha" panose="020B0502040204020203" pitchFamily="34" charset="-79"/>
              </a:rPr>
              <a:t>AUDIO</a:t>
            </a:r>
          </a:p>
          <a:p>
            <a:r>
              <a:rPr lang="it-IT" altLang="it-IT" dirty="0" smtClean="0">
                <a:latin typeface="Gisha" panose="020B0502040204020203" pitchFamily="34" charset="-79"/>
                <a:cs typeface="Gisha" panose="020B0502040204020203" pitchFamily="34" charset="-79"/>
              </a:rPr>
              <a:t>Sempre</a:t>
            </a:r>
            <a:r>
              <a:rPr lang="it-IT" altLang="it-IT" baseline="0" dirty="0" smtClean="0">
                <a:latin typeface="Gisha" panose="020B0502040204020203" pitchFamily="34" charset="-79"/>
                <a:cs typeface="Gisha" panose="020B0502040204020203" pitchFamily="34" charset="-79"/>
              </a:rPr>
              <a:t> in base all’art. 47</a:t>
            </a:r>
            <a:r>
              <a:rPr lang="it-IT" altLang="it-IT" dirty="0" smtClean="0">
                <a:latin typeface="Gisha" panose="020B0502040204020203" pitchFamily="34" charset="-79"/>
                <a:cs typeface="Gisha" panose="020B0502040204020203" pitchFamily="34" charset="-79"/>
              </a:rPr>
              <a:t>del regolamento (UE) 20177565 </a:t>
            </a:r>
            <a:r>
              <a:rPr lang="it-IT" altLang="it-IT" baseline="0" dirty="0" smtClean="0">
                <a:latin typeface="Gisha" panose="020B0502040204020203" pitchFamily="34" charset="-79"/>
                <a:cs typeface="Gisha" panose="020B0502040204020203" pitchFamily="34" charset="-79"/>
              </a:rPr>
              <a:t>,</a:t>
            </a:r>
          </a:p>
          <a:p>
            <a:r>
              <a:rPr lang="it-IT" altLang="it-IT" baseline="0" dirty="0" smtClean="0">
                <a:latin typeface="Gisha" panose="020B0502040204020203" pitchFamily="34" charset="-79"/>
                <a:cs typeface="Gisha" panose="020B0502040204020203" pitchFamily="34" charset="-79"/>
              </a:rPr>
              <a:t>Possiamo dire che i</a:t>
            </a:r>
            <a:r>
              <a:rPr lang="it-IT" altLang="it-IT" dirty="0" smtClean="0">
                <a:latin typeface="Gisha" panose="020B0502040204020203" pitchFamily="34" charset="-79"/>
                <a:cs typeface="Gisha" panose="020B0502040204020203" pitchFamily="34" charset="-79"/>
              </a:rPr>
              <a:t>n aggiunta gli intermediari devono fornire in tempo utile prima della prestazione dei servizi di investimento o accessori: </a:t>
            </a:r>
          </a:p>
          <a:p>
            <a:r>
              <a:rPr lang="it-IT" altLang="it-IT" dirty="0" smtClean="0">
                <a:latin typeface="Gisha" panose="020B0502040204020203" pitchFamily="34" charset="-79"/>
                <a:cs typeface="Gisha" panose="020B0502040204020203" pitchFamily="34" charset="-79"/>
              </a:rPr>
              <a:t>informazioni su metodo e frequenza di valutazione degli strumenti finanziari contenuti nel portafoglio cliente; </a:t>
            </a:r>
          </a:p>
          <a:p>
            <a:r>
              <a:rPr lang="it-IT" altLang="it-IT" dirty="0" smtClean="0">
                <a:latin typeface="Gisha" panose="020B0502040204020203" pitchFamily="34" charset="-79"/>
                <a:cs typeface="Gisha" panose="020B0502040204020203" pitchFamily="34" charset="-79"/>
              </a:rPr>
              <a:t> i dettagli di eventuali deleghe della gestione discrezionale della totalità o di una parte degli strumenti finanziari o dei fondi contenuti nel portafoglio cliente; </a:t>
            </a:r>
          </a:p>
          <a:p>
            <a:r>
              <a:rPr lang="it-IT" altLang="it-IT" dirty="0" smtClean="0">
                <a:latin typeface="Gisha" panose="020B0502040204020203" pitchFamily="34" charset="-79"/>
                <a:cs typeface="Gisha" panose="020B0502040204020203" pitchFamily="34" charset="-79"/>
              </a:rPr>
              <a:t>la descrizione di qualsiasi parametro di riferimento al quale sarà raffrontato il rendimento del portafoglio cliente; </a:t>
            </a:r>
          </a:p>
          <a:p>
            <a:r>
              <a:rPr lang="it-IT" altLang="it-IT" dirty="0" smtClean="0">
                <a:latin typeface="Gisha" panose="020B0502040204020203" pitchFamily="34" charset="-79"/>
                <a:cs typeface="Gisha" panose="020B0502040204020203" pitchFamily="34" charset="-79"/>
              </a:rPr>
              <a:t>i tipi di strumenti finanziari che possono essere inclusi nel portafoglio cliente e i tipi di operazioni che possono essere realizzate su tali strumenti, inclusi eventuali limiti;</a:t>
            </a:r>
          </a:p>
          <a:p>
            <a:r>
              <a:rPr lang="it-IT" altLang="it-IT" dirty="0" smtClean="0">
                <a:latin typeface="Gisha" panose="020B0502040204020203" pitchFamily="34" charset="-79"/>
                <a:cs typeface="Gisha" panose="020B0502040204020203" pitchFamily="34" charset="-79"/>
              </a:rPr>
              <a:t>gli obiettivi di gestione, il livello di rischio entro cui il gestore può esercitare discrezionalità ed eventuali specifiche  e restrizioni. </a:t>
            </a:r>
          </a:p>
          <a:p>
            <a:pPr marL="0" lvl="1"/>
            <a:endParaRPr lang="it-IT" altLang="it-IT" sz="400" dirty="0" smtClean="0">
              <a:latin typeface="Gisha" panose="020B0502040204020203" pitchFamily="34" charset="-79"/>
              <a:cs typeface="Gisha" panose="020B0502040204020203" pitchFamily="34" charset="-79"/>
            </a:endParaRPr>
          </a:p>
        </p:txBody>
      </p:sp>
      <p:sp>
        <p:nvSpPr>
          <p:cNvPr id="4" name="Slide Number Placeholder 3"/>
          <p:cNvSpPr>
            <a:spLocks noGrp="1"/>
          </p:cNvSpPr>
          <p:nvPr>
            <p:ph type="sldNum" sz="quarter" idx="10"/>
          </p:nvPr>
        </p:nvSpPr>
        <p:spPr/>
        <p:txBody>
          <a:bodyPr/>
          <a:lstStyle/>
          <a:p>
            <a:fld id="{E5037217-9793-4C9A-AF1C-443ACF2A3F9E}" type="slidenum">
              <a:rPr lang="en-US" smtClean="0"/>
              <a:pPr/>
              <a:t>29</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b="0" dirty="0" smtClean="0">
                <a:latin typeface="Gisha" panose="020B0502040204020203" pitchFamily="34" charset="-79"/>
                <a:cs typeface="Gisha" panose="020B0502040204020203" pitchFamily="34" charset="-79"/>
              </a:rPr>
              <a:t>Esaminiamo la gestione di portafoglio secondo le direttive MIFID 2.</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b="0" dirty="0" smtClean="0">
                <a:latin typeface="Gisha" panose="020B0502040204020203" pitchFamily="34" charset="-79"/>
                <a:cs typeface="Gisha" panose="020B0502040204020203" pitchFamily="34" charset="-79"/>
              </a:rPr>
              <a:t>La direttiva 2014/65/UE relativa ai mercati degli strumenti finanziari (Market in Financial Instruments Directive, di seguito anche </a:t>
            </a:r>
            <a:r>
              <a:rPr lang="it-IT" altLang="it-IT" sz="1200" b="0" dirty="0" err="1" smtClean="0">
                <a:latin typeface="Gisha" panose="020B0502040204020203" pitchFamily="34" charset="-79"/>
                <a:cs typeface="Gisha" panose="020B0502040204020203" pitchFamily="34" charset="-79"/>
              </a:rPr>
              <a:t>MiFID</a:t>
            </a:r>
            <a:r>
              <a:rPr lang="it-IT" altLang="it-IT" sz="1200" b="0" dirty="0" smtClean="0">
                <a:latin typeface="Gisha" panose="020B0502040204020203" pitchFamily="34" charset="-79"/>
                <a:cs typeface="Gisha" panose="020B0502040204020203" pitchFamily="34" charset="-79"/>
              </a:rPr>
              <a:t> 2) elenca (nella sezione A dell'allegato 1) la gestione del portafoglio fra i servizi e le attività d'investimento e all'articolo 4, par. 1, n. 8 definisce tale servizio come la "</a:t>
            </a:r>
            <a:r>
              <a:rPr lang="it-IT" altLang="it-IT" sz="1200" b="0" i="1" dirty="0" smtClean="0">
                <a:latin typeface="Gisha" panose="020B0502040204020203" pitchFamily="34" charset="-79"/>
                <a:cs typeface="Gisha" panose="020B0502040204020203" pitchFamily="34" charset="-79"/>
              </a:rPr>
              <a:t>gestione, su base discrezionale e individualizzata, di portafogli di investimento nell’ambito di un mandato conferito dai clienti, qualora tali portafogli includano </a:t>
            </a:r>
            <a:r>
              <a:rPr lang="it-IT" altLang="it-IT" sz="1200" i="1" dirty="0" smtClean="0">
                <a:latin typeface="Gisha" panose="020B0502040204020203" pitchFamily="34" charset="-79"/>
                <a:cs typeface="Gisha" panose="020B0502040204020203" pitchFamily="34" charset="-79"/>
              </a:rPr>
              <a:t>uno o più strumenti finanziari</a:t>
            </a:r>
            <a:r>
              <a:rPr lang="it-IT" altLang="it-IT" sz="1200" dirty="0" smtClean="0">
                <a:latin typeface="Gisha" panose="020B0502040204020203" pitchFamily="34" charset="-79"/>
                <a:cs typeface="Gisha" panose="020B0502040204020203" pitchFamily="34" charset="-79"/>
              </a:rPr>
              <a:t>".</a:t>
            </a:r>
          </a:p>
          <a:p>
            <a:pPr algn="just">
              <a:lnSpc>
                <a:spcPct val="120000"/>
              </a:lnSpc>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3</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sz="1200" b="0" dirty="0" smtClean="0">
                <a:solidFill>
                  <a:schemeClr val="bg1"/>
                </a:solidFill>
                <a:latin typeface="Corbel" panose="020B0503020204020204" pitchFamily="34" charset="0"/>
              </a:rPr>
              <a:t>La gestione di portafoglio secondo il TUF.</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b="0" dirty="0" smtClean="0">
                <a:latin typeface="Gisha" panose="020B0502040204020203" pitchFamily="34" charset="-79"/>
                <a:cs typeface="Gisha" panose="020B0502040204020203" pitchFamily="34" charset="-79"/>
              </a:rPr>
              <a:t>Analogamente, l'art. 1, comma 5, lettera d), del d.lgs. n. 58 del 1998 (Testo unico delle disposizioni in materia di intermediazione finanziaria, di seguito anche </a:t>
            </a:r>
            <a:r>
              <a:rPr lang="it-IT" altLang="it-IT" sz="1200" b="0" dirty="0" err="1" smtClean="0">
                <a:latin typeface="Gisha" panose="020B0502040204020203" pitchFamily="34" charset="-79"/>
                <a:cs typeface="Gisha" panose="020B0502040204020203" pitchFamily="34" charset="-79"/>
              </a:rPr>
              <a:t>Tuf</a:t>
            </a:r>
            <a:r>
              <a:rPr lang="it-IT" altLang="it-IT" sz="1200" b="0" dirty="0" smtClean="0">
                <a:latin typeface="Gisha" panose="020B0502040204020203" pitchFamily="34" charset="-79"/>
                <a:cs typeface="Gisha" panose="020B0502040204020203" pitchFamily="34" charset="-79"/>
              </a:rPr>
              <a:t>) elenca tale servizio tra i servizi ed attività di investimento, definendolo (art. 1, comma 5 - </a:t>
            </a:r>
            <a:r>
              <a:rPr lang="it-IT" altLang="it-IT" sz="1200" b="0" dirty="0" err="1" smtClean="0">
                <a:latin typeface="Gisha" panose="020B0502040204020203" pitchFamily="34" charset="-79"/>
                <a:cs typeface="Gisha" panose="020B0502040204020203" pitchFamily="34" charset="-79"/>
              </a:rPr>
              <a:t>quinquies</a:t>
            </a:r>
            <a:r>
              <a:rPr lang="it-IT" altLang="it-IT" sz="1200" b="0" dirty="0" smtClean="0">
                <a:latin typeface="Gisha" panose="020B0502040204020203" pitchFamily="34" charset="-79"/>
                <a:cs typeface="Gisha" panose="020B0502040204020203" pitchFamily="34" charset="-79"/>
              </a:rPr>
              <a:t>) quale "</a:t>
            </a:r>
            <a:r>
              <a:rPr lang="it-IT" altLang="it-IT" sz="1200" b="0" i="1" dirty="0" smtClean="0">
                <a:latin typeface="Gisha" panose="020B0502040204020203" pitchFamily="34" charset="-79"/>
                <a:cs typeface="Gisha" panose="020B0502040204020203" pitchFamily="34" charset="-79"/>
              </a:rPr>
              <a:t>la gestione, su base discrezionale e individualizzata, di portafogli di investimento che includono uno o più strumenti finanziari e nell’ambito di un mandato </a:t>
            </a:r>
            <a:r>
              <a:rPr lang="it-IT" altLang="it-IT" sz="1200" i="1" dirty="0" smtClean="0">
                <a:latin typeface="Gisha" panose="020B0502040204020203" pitchFamily="34" charset="-79"/>
                <a:cs typeface="Gisha" panose="020B0502040204020203" pitchFamily="34" charset="-79"/>
              </a:rPr>
              <a:t>conferito dai clienti</a:t>
            </a:r>
            <a:r>
              <a:rPr lang="it-IT" altLang="it-IT" sz="1200" dirty="0" smtClean="0">
                <a:latin typeface="Gisha" panose="020B0502040204020203" pitchFamily="34" charset="-79"/>
                <a:cs typeface="Gisha" panose="020B0502040204020203" pitchFamily="34" charset="-79"/>
              </a:rPr>
              <a:t>".</a:t>
            </a:r>
          </a:p>
          <a:p>
            <a:pPr algn="just">
              <a:lnSpc>
                <a:spcPct val="120000"/>
              </a:lnSpc>
              <a:defRPr/>
            </a:pPr>
            <a:endParaRPr lang="it-IT" altLang="it-IT" sz="120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4</a:t>
            </a:fld>
            <a:endParaRPr lang="en-US"/>
          </a:p>
        </p:txBody>
      </p:sp>
    </p:spTree>
    <p:extLst>
      <p:ext uri="{BB962C8B-B14F-4D97-AF65-F5344CB8AC3E}">
        <p14:creationId xmlns:p14="http://schemas.microsoft.com/office/powerpoint/2010/main" val="79548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AUDIO</a:t>
            </a:r>
          </a:p>
          <a:p>
            <a:pPr marL="228600" indent="-228600">
              <a:buFont typeface="+mj-lt"/>
              <a:buAutoNum type="arabicPeriod"/>
            </a:pPr>
            <a:r>
              <a:rPr lang="en-US" dirty="0" err="1" smtClean="0"/>
              <a:t>Vediamo</a:t>
            </a:r>
            <a:r>
              <a:rPr lang="en-US" dirty="0" smtClean="0"/>
              <a:t> </a:t>
            </a:r>
            <a:r>
              <a:rPr lang="en-US" dirty="0" err="1" smtClean="0"/>
              <a:t>adesso</a:t>
            </a:r>
            <a:r>
              <a:rPr lang="en-US" dirty="0" smtClean="0"/>
              <a:t> </a:t>
            </a:r>
            <a:r>
              <a:rPr lang="en-US" dirty="0" err="1" smtClean="0"/>
              <a:t>quali</a:t>
            </a:r>
            <a:r>
              <a:rPr lang="en-US" dirty="0" smtClean="0"/>
              <a:t> </a:t>
            </a:r>
            <a:r>
              <a:rPr lang="en-US" dirty="0" err="1" smtClean="0"/>
              <a:t>sono</a:t>
            </a:r>
            <a:r>
              <a:rPr lang="en-US" dirty="0" smtClean="0"/>
              <a:t> </a:t>
            </a:r>
            <a:r>
              <a:rPr lang="en-US" dirty="0" err="1" smtClean="0"/>
              <a:t>i</a:t>
            </a:r>
            <a:r>
              <a:rPr lang="en-US" baseline="0" dirty="0" smtClean="0"/>
              <a:t> </a:t>
            </a:r>
            <a:r>
              <a:rPr lang="en-US" dirty="0" smtClean="0"/>
              <a:t> </a:t>
            </a:r>
            <a:r>
              <a:rPr lang="en-US" dirty="0" err="1" smtClean="0"/>
              <a:t>soggetti</a:t>
            </a:r>
            <a:r>
              <a:rPr lang="en-US" dirty="0" smtClean="0"/>
              <a:t> </a:t>
            </a:r>
            <a:r>
              <a:rPr lang="en-US" dirty="0" err="1" smtClean="0"/>
              <a:t>autorizzati</a:t>
            </a:r>
            <a:r>
              <a:rPr lang="en-US" dirty="0" smtClean="0"/>
              <a:t>.</a:t>
            </a:r>
            <a:r>
              <a:rPr lang="en-US" baseline="0" dirty="0" smtClean="0"/>
              <a:t> </a:t>
            </a:r>
            <a:r>
              <a:rPr lang="it-IT" altLang="it-IT" sz="900" b="0" dirty="0" smtClean="0">
                <a:solidFill>
                  <a:schemeClr val="bg1"/>
                </a:solidFill>
                <a:latin typeface="Gisha" panose="020B0502040204020203" pitchFamily="34" charset="-79"/>
                <a:cs typeface="Gisha" panose="020B0502040204020203" pitchFamily="34" charset="-79"/>
              </a:rPr>
              <a:t>Chi può esercitare l’attività?</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Le imprese di investimento UE e le SIM, le banche italiane,</a:t>
            </a:r>
            <a:endParaRPr lang="it-IT" altLang="it-IT" baseline="0" dirty="0" smtClean="0">
              <a:latin typeface="Gisha" panose="020B0502040204020203" pitchFamily="34" charset="-79"/>
              <a:cs typeface="Gisha" panose="020B0502040204020203" pitchFamily="34" charset="-79"/>
            </a:endParaRP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le banche  UE, le banche e le imprese di investimento di paesi terzi,</a:t>
            </a:r>
            <a:r>
              <a:rPr lang="it-IT" altLang="it-IT" baseline="0" dirty="0" smtClean="0">
                <a:latin typeface="Gisha" panose="020B0502040204020203" pitchFamily="34" charset="-79"/>
                <a:cs typeface="Gisha" panose="020B0502040204020203" pitchFamily="34" charset="-79"/>
              </a:rPr>
              <a:t> g</a:t>
            </a:r>
            <a:r>
              <a:rPr lang="it-IT" altLang="it-IT" dirty="0" smtClean="0">
                <a:latin typeface="Gisha" panose="020B0502040204020203" pitchFamily="34" charset="-79"/>
                <a:cs typeface="Gisha" panose="020B0502040204020203" pitchFamily="34" charset="-79"/>
              </a:rPr>
              <a:t>li agenti di cambio,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le società di gestione del </a:t>
            </a:r>
            <a:r>
              <a:rPr lang="it-IT" altLang="it-IT" dirty="0" err="1" smtClean="0">
                <a:latin typeface="Gisha" panose="020B0502040204020203" pitchFamily="34" charset="-79"/>
                <a:cs typeface="Gisha" panose="020B0502040204020203" pitchFamily="34" charset="-79"/>
              </a:rPr>
              <a:t>risparmio,le</a:t>
            </a:r>
            <a:r>
              <a:rPr lang="it-IT" altLang="it-IT" dirty="0" smtClean="0">
                <a:latin typeface="Gisha" panose="020B0502040204020203" pitchFamily="34" charset="-79"/>
                <a:cs typeface="Gisha" panose="020B0502040204020203" pitchFamily="34" charset="-79"/>
              </a:rPr>
              <a:t> società di gestione UE.</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endParaRPr lang="it-IT" altLang="it-IT" sz="900" b="1" dirty="0" smtClean="0">
              <a:solidFill>
                <a:schemeClr val="bg1"/>
              </a:solidFill>
              <a:latin typeface="Gisha" panose="020B0502040204020203" pitchFamily="34" charset="-79"/>
              <a:cs typeface="Gisha" panose="020B0502040204020203" pitchFamily="34" charset="-79"/>
            </a:endParaRPr>
          </a:p>
          <a:p>
            <a:pPr marL="228600" indent="-228600">
              <a:buFont typeface="+mj-lt"/>
              <a:buAutoNum type="arabicPeriod"/>
            </a:pPr>
            <a:endParaRPr lang="en-US"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5</a:t>
            </a:fld>
            <a:endParaRPr lang="en-US"/>
          </a:p>
        </p:txBody>
      </p:sp>
    </p:spTree>
    <p:extLst>
      <p:ext uri="{BB962C8B-B14F-4D97-AF65-F5344CB8AC3E}">
        <p14:creationId xmlns:p14="http://schemas.microsoft.com/office/powerpoint/2010/main" val="253889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indent="-228600">
              <a:buFont typeface="+mj-lt"/>
              <a:buAutoNum type="arabicPeriod"/>
            </a:pPr>
            <a:r>
              <a:rPr lang="it-IT" altLang="it-IT" b="0" dirty="0" smtClean="0"/>
              <a:t>Parliamo</a:t>
            </a:r>
            <a:r>
              <a:rPr lang="it-IT" altLang="it-IT" b="0" baseline="0" dirty="0" smtClean="0"/>
              <a:t> delle regole per la gestione del portafoglio.</a:t>
            </a:r>
          </a:p>
          <a:p>
            <a:pPr marL="228600" indent="-228600">
              <a:buFont typeface="+mj-lt"/>
              <a:buAutoNum type="arabicPeriod"/>
            </a:pPr>
            <a:r>
              <a:rPr lang="it-IT" altLang="it-IT" b="0" dirty="0" smtClean="0">
                <a:latin typeface="Gisha" panose="020B0502040204020203" pitchFamily="34" charset="-79"/>
                <a:cs typeface="Gisha" panose="020B0502040204020203" pitchFamily="34" charset="-79"/>
              </a:rPr>
              <a:t>Al servizio di gestione di portafogli si applicano le seguenti regole (art. 24, comma 1, del </a:t>
            </a:r>
            <a:r>
              <a:rPr lang="it-IT" altLang="it-IT" b="0" dirty="0" err="1" smtClean="0">
                <a:latin typeface="Gisha" panose="020B0502040204020203" pitchFamily="34" charset="-79"/>
                <a:cs typeface="Gisha" panose="020B0502040204020203" pitchFamily="34" charset="-79"/>
              </a:rPr>
              <a:t>Tuf</a:t>
            </a:r>
            <a:r>
              <a:rPr lang="it-IT" altLang="it-IT" b="0" dirty="0" smtClean="0">
                <a:latin typeface="Gisha" panose="020B0502040204020203" pitchFamily="34" charset="-79"/>
                <a:cs typeface="Gisha" panose="020B0502040204020203" pitchFamily="34" charset="-79"/>
              </a:rPr>
              <a:t>):</a:t>
            </a:r>
          </a:p>
          <a:p>
            <a:pPr marL="228600" indent="-228600">
              <a:buFont typeface="+mj-lt"/>
              <a:buAutoNum type="arabicPeriod"/>
            </a:pPr>
            <a:r>
              <a:rPr lang="it-IT" altLang="it-IT" b="0" dirty="0" smtClean="0">
                <a:latin typeface="Gisha" panose="020B0502040204020203" pitchFamily="34" charset="-79"/>
                <a:cs typeface="Gisha" panose="020B0502040204020203" pitchFamily="34" charset="-79"/>
              </a:rPr>
              <a:t>il cliente può impartire istruzioni vincolanti in ordine alle operazioni da compiere;</a:t>
            </a:r>
          </a:p>
          <a:p>
            <a:pPr marL="228600" indent="-228600">
              <a:buAutoNum type="arabicPeriod"/>
            </a:pPr>
            <a:r>
              <a:rPr lang="it-IT" altLang="it-IT" b="0" dirty="0" smtClean="0">
                <a:latin typeface="Gisha" panose="020B0502040204020203" pitchFamily="34" charset="-79"/>
                <a:cs typeface="Gisha" panose="020B0502040204020203" pitchFamily="34" charset="-79"/>
              </a:rPr>
              <a:t>il cliente può recedere in ogni momento dal contratto, fermo restando il diritto di recesso del prestatore del servizio ai sensi dell’articolo 1727 del codice civile;</a:t>
            </a:r>
          </a:p>
          <a:p>
            <a:pPr marL="228600" indent="-228600">
              <a:buAutoNum type="arabicPeriod"/>
            </a:pPr>
            <a:r>
              <a:rPr lang="it-IT" altLang="it-IT" b="0" dirty="0" smtClean="0">
                <a:latin typeface="Gisha" panose="020B0502040204020203" pitchFamily="34" charset="-79"/>
                <a:cs typeface="Gisha" panose="020B0502040204020203" pitchFamily="34" charset="-79"/>
              </a:rPr>
              <a:t>la rappresentanza per l’esercizio dei diritti di voto inerenti agli strumenti finanziari in gestione può essere conferita al prestatore del servizio con procura da rilasciarsi per iscritto e per singola assemblea nel rispetto dei limiti e con le modalità stabiliti con regolamento dal Ministro dell’economia e delle finanze, sentite la Banca d’Italia e la Consob.</a:t>
            </a:r>
          </a:p>
          <a:p>
            <a:pPr marL="228600" indent="-228600">
              <a:buFont typeface="+mj-lt"/>
              <a:buAutoNum type="arabicPeriod"/>
            </a:pPr>
            <a:endParaRPr lang="it-IT" altLang="it-IT"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6</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noProof="0" dirty="0" smtClean="0"/>
              <a:t>AUDIO</a:t>
            </a:r>
          </a:p>
          <a:p>
            <a:pPr marL="0" marR="0" lvl="0" indent="0" algn="l" defTabSz="685800" rtl="0" eaLnBrk="1" fontAlgn="auto" latinLnBrk="0" hangingPunct="1">
              <a:lnSpc>
                <a:spcPct val="100000"/>
              </a:lnSpc>
              <a:spcBef>
                <a:spcPts val="0"/>
              </a:spcBef>
              <a:spcAft>
                <a:spcPts val="0"/>
              </a:spcAft>
              <a:buClrTx/>
              <a:buSzTx/>
              <a:buFontTx/>
              <a:buNone/>
              <a:tabLst/>
              <a:defRPr/>
            </a:pPr>
            <a:r>
              <a:rPr lang="it-IT" sz="900" kern="1200" dirty="0" smtClean="0">
                <a:solidFill>
                  <a:schemeClr val="tx1"/>
                </a:solidFill>
                <a:effectLst/>
                <a:latin typeface="+mn-lt"/>
                <a:ea typeface="+mn-ea"/>
                <a:cs typeface="+mn-cs"/>
              </a:rPr>
              <a:t>E ora fermati un secondo per rispondere a questa domanda! </a:t>
            </a:r>
            <a:endParaRPr lang="it-IT" baseline="0" noProof="0" dirty="0" smtClean="0"/>
          </a:p>
          <a:p>
            <a:endParaRPr lang="it-IT" baseline="0" noProof="0" dirty="0" smtClean="0"/>
          </a:p>
          <a:p>
            <a:r>
              <a:rPr lang="it-IT" baseline="0" noProof="0" dirty="0" smtClean="0"/>
              <a:t>Feedback</a:t>
            </a:r>
          </a:p>
          <a:p>
            <a:pPr marL="228600" marR="0" indent="-228600" algn="just" defTabSz="685800" rtl="0" eaLnBrk="1" fontAlgn="auto" latinLnBrk="0" hangingPunct="1">
              <a:lnSpc>
                <a:spcPct val="100000"/>
              </a:lnSpc>
              <a:spcBef>
                <a:spcPts val="0"/>
              </a:spcBef>
              <a:spcAft>
                <a:spcPts val="0"/>
              </a:spcAft>
              <a:buClrTx/>
              <a:buSzTx/>
              <a:buFont typeface="+mj-lt"/>
              <a:buAutoNum type="arabicPeriod"/>
              <a:tabLst/>
              <a:defRPr/>
            </a:pPr>
            <a:r>
              <a:rPr lang="it-IT" baseline="0" noProof="0" dirty="0" smtClean="0"/>
              <a:t>Esatto/Non esatto! </a:t>
            </a:r>
            <a:r>
              <a:rPr lang="it-IT" altLang="it-IT" sz="900" kern="1200" baseline="0" noProof="0" dirty="0" smtClean="0">
                <a:solidFill>
                  <a:schemeClr val="tx1"/>
                </a:solidFill>
                <a:latin typeface="+mn-lt"/>
                <a:ea typeface="+mn-ea"/>
                <a:cs typeface="+mn-cs"/>
              </a:rPr>
              <a:t>La direttiva 2014/65/UE relativa ai mercati degli strumenti finanziari, Market in Financial </a:t>
            </a:r>
            <a:r>
              <a:rPr lang="it-IT" altLang="it-IT" sz="900" kern="1200" baseline="0" noProof="0" dirty="0" err="1" smtClean="0">
                <a:solidFill>
                  <a:schemeClr val="tx1"/>
                </a:solidFill>
                <a:latin typeface="+mn-lt"/>
                <a:ea typeface="+mn-ea"/>
                <a:cs typeface="+mn-cs"/>
              </a:rPr>
              <a:t>Instruments</a:t>
            </a:r>
            <a:r>
              <a:rPr lang="it-IT" altLang="it-IT" sz="900" kern="1200" baseline="0" noProof="0" dirty="0" smtClean="0">
                <a:solidFill>
                  <a:schemeClr val="tx1"/>
                </a:solidFill>
                <a:latin typeface="+mn-lt"/>
                <a:ea typeface="+mn-ea"/>
                <a:cs typeface="+mn-cs"/>
              </a:rPr>
              <a:t> </a:t>
            </a:r>
            <a:r>
              <a:rPr lang="it-IT" altLang="it-IT" sz="900" kern="1200" baseline="0" noProof="0" dirty="0" err="1" smtClean="0">
                <a:solidFill>
                  <a:schemeClr val="tx1"/>
                </a:solidFill>
                <a:latin typeface="+mn-lt"/>
                <a:ea typeface="+mn-ea"/>
                <a:cs typeface="+mn-cs"/>
              </a:rPr>
              <a:t>Directive</a:t>
            </a:r>
            <a:r>
              <a:rPr lang="it-IT" altLang="it-IT" sz="900" kern="1200" baseline="0" noProof="0" dirty="0" smtClean="0">
                <a:solidFill>
                  <a:schemeClr val="tx1"/>
                </a:solidFill>
                <a:latin typeface="+mn-lt"/>
                <a:ea typeface="+mn-ea"/>
                <a:cs typeface="+mn-cs"/>
              </a:rPr>
              <a:t> è anche detta </a:t>
            </a:r>
            <a:r>
              <a:rPr lang="it-IT" altLang="it-IT" sz="900" kern="1200" baseline="0" noProof="0" dirty="0" err="1" smtClean="0">
                <a:solidFill>
                  <a:schemeClr val="tx1"/>
                </a:solidFill>
                <a:latin typeface="+mn-lt"/>
                <a:ea typeface="+mn-ea"/>
                <a:cs typeface="+mn-cs"/>
              </a:rPr>
              <a:t>MiFID</a:t>
            </a:r>
            <a:r>
              <a:rPr lang="it-IT" altLang="it-IT" sz="900" kern="1200" baseline="0" noProof="0" dirty="0" smtClean="0">
                <a:solidFill>
                  <a:schemeClr val="tx1"/>
                </a:solidFill>
                <a:latin typeface="+mn-lt"/>
                <a:ea typeface="+mn-ea"/>
                <a:cs typeface="+mn-cs"/>
              </a:rPr>
              <a:t> 2.</a:t>
            </a:r>
            <a:endParaRPr lang="it-IT" sz="900" kern="1200" baseline="0" noProof="0" dirty="0" smtClean="0">
              <a:solidFill>
                <a:schemeClr val="tx1"/>
              </a:solidFill>
              <a:latin typeface="+mn-lt"/>
              <a:ea typeface="+mn-ea"/>
              <a:cs typeface="+mn-cs"/>
            </a:endParaRPr>
          </a:p>
          <a:p>
            <a:endParaRPr lang="it-IT" noProof="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7</a:t>
            </a:fld>
            <a:endParaRPr lang="en-US"/>
          </a:p>
        </p:txBody>
      </p:sp>
    </p:spTree>
    <p:extLst>
      <p:ext uri="{BB962C8B-B14F-4D97-AF65-F5344CB8AC3E}">
        <p14:creationId xmlns:p14="http://schemas.microsoft.com/office/powerpoint/2010/main" val="3508965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Come sono disciplinati</a:t>
            </a:r>
            <a:r>
              <a:rPr lang="it-IT" altLang="it-IT" b="0" baseline="0" dirty="0" smtClean="0">
                <a:latin typeface="Gisha" panose="020B0502040204020203" pitchFamily="34" charset="-79"/>
                <a:cs typeface="Gisha" panose="020B0502040204020203" pitchFamily="34" charset="-79"/>
              </a:rPr>
              <a:t> gli incentivi? </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L’art. 24, par. 8. della </a:t>
            </a:r>
            <a:r>
              <a:rPr lang="it-IT" altLang="it-IT" b="0" dirty="0" err="1" smtClean="0">
                <a:latin typeface="Gisha" panose="020B0502040204020203" pitchFamily="34" charset="-79"/>
                <a:cs typeface="Gisha" panose="020B0502040204020203" pitchFamily="34" charset="-79"/>
              </a:rPr>
              <a:t>MiFID</a:t>
            </a:r>
            <a:r>
              <a:rPr lang="it-IT" altLang="it-IT" b="0" dirty="0" smtClean="0">
                <a:latin typeface="Gisha" panose="020B0502040204020203" pitchFamily="34" charset="-79"/>
                <a:cs typeface="Gisha" panose="020B0502040204020203" pitchFamily="34" charset="-79"/>
              </a:rPr>
              <a:t> 2, prevede che per la fornitura di un servizio di gestione del portafoglio l’impresa di investimento (l’intermediario)  non  debba  accettare e trattenere onorari, commissioni o altri benefici monetari o non monetari pagati o forniti da terzi o da una persona che agisce per conto di terzi in relazione alla prestazione del servizio ai clienti. </a:t>
            </a:r>
          </a:p>
          <a:p>
            <a:pPr marL="228600" indent="-228600">
              <a:buFont typeface="+mj-lt"/>
              <a:buAutoNum type="arabicPeriod"/>
            </a:pPr>
            <a:r>
              <a:rPr lang="it-IT" altLang="it-IT" b="0" dirty="0" smtClean="0">
                <a:latin typeface="Gisha" panose="020B0502040204020203" pitchFamily="34" charset="-79"/>
                <a:cs typeface="Gisha" panose="020B0502040204020203" pitchFamily="34" charset="-79"/>
              </a:rPr>
              <a:t>Occorre comunicare chiaramente i benefici non monetari di entità minima che possono migliorare la qualità del servizio offerto ai clienti e che, per la loro portata e natura, non possono essere considerati tali da pregiudicare il rispetto da parte delle imprese di investimento del dovere di agire nel migliore interesse dei clienti; tali benefici sono esclusi dal divieto di cui sopra</a:t>
            </a:r>
            <a:endParaRPr lang="it-IT" altLang="it-IT"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8</a:t>
            </a:fld>
            <a:endParaRPr lang="en-US"/>
          </a:p>
        </p:txBody>
      </p:sp>
    </p:spTree>
    <p:extLst>
      <p:ext uri="{BB962C8B-B14F-4D97-AF65-F5344CB8AC3E}">
        <p14:creationId xmlns:p14="http://schemas.microsoft.com/office/powerpoint/2010/main" val="166030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it-IT" altLang="it-IT" b="0" dirty="0" smtClean="0">
                <a:latin typeface="Gisha" panose="020B0502040204020203" pitchFamily="34" charset="-79"/>
                <a:cs typeface="Gisha" panose="020B0502040204020203" pitchFamily="34" charset="-79"/>
              </a:rPr>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b="0" dirty="0" smtClean="0">
                <a:latin typeface="Gisha" panose="020B0502040204020203" pitchFamily="34" charset="-79"/>
                <a:cs typeface="Gisha" panose="020B0502040204020203" pitchFamily="34" charset="-79"/>
              </a:rPr>
              <a:t>Nella prestazione del servizio di gestione di portafogli non devono essere accettati e trattenuti onorari, commissioni o altri benefici monetari o non monetari pagati o forniti da terzi o da una persona che agisce per conto di terzi, ad eccezione dei benefici non monetari di entità minima che possono migliorare la qualità del servizio offerto ai clienti e che, per la loro portata e natura, non possono essere considerati tali da pregiudicare il rispetto del dovere di agire nel migliore interesse dei clienti. </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b="0" dirty="0" smtClean="0">
                <a:latin typeface="Gisha" panose="020B0502040204020203" pitchFamily="34" charset="-79"/>
                <a:cs typeface="Gisha" panose="020B0502040204020203" pitchFamily="34" charset="-79"/>
              </a:rPr>
              <a:t>Tali benefici non monetari di entità minima devono essere chiaramente comunicati ai clienti (art. 24, comma 1-bis, del </a:t>
            </a:r>
            <a:r>
              <a:rPr lang="it-IT" altLang="it-IT" b="0" dirty="0" err="1" smtClean="0">
                <a:latin typeface="Gisha" panose="020B0502040204020203" pitchFamily="34" charset="-79"/>
                <a:cs typeface="Gisha" panose="020B0502040204020203" pitchFamily="34" charset="-79"/>
              </a:rPr>
              <a:t>Tuf</a:t>
            </a:r>
            <a:r>
              <a:rPr lang="it-IT" altLang="it-IT" b="0" dirty="0" smtClean="0">
                <a:latin typeface="Gisha" panose="020B0502040204020203" pitchFamily="34" charset="-79"/>
                <a:cs typeface="Gisha" panose="020B0502040204020203" pitchFamily="34" charset="-79"/>
              </a:rPr>
              <a:t>).</a:t>
            </a:r>
          </a:p>
          <a:p>
            <a:endParaRPr lang="it-IT" altLang="it-IT"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9</a:t>
            </a:fld>
            <a:endParaRPr lang="en-US"/>
          </a:p>
        </p:txBody>
      </p:sp>
    </p:spTree>
    <p:extLst>
      <p:ext uri="{BB962C8B-B14F-4D97-AF65-F5344CB8AC3E}">
        <p14:creationId xmlns:p14="http://schemas.microsoft.com/office/powerpoint/2010/main" val="2538896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96652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598574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67922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2717747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40271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5328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A27430-76DD-4ABD-9B8A-4FE6586DCE5A}" type="datetimeFigureOut">
              <a:rPr lang="en-US" smtClean="0"/>
              <a:pPr/>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402980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A27430-76DD-4ABD-9B8A-4FE6586DCE5A}" type="datetimeFigureOut">
              <a:rPr lang="en-US" smtClean="0"/>
              <a:pPr/>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87439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27430-76DD-4ABD-9B8A-4FE6586DCE5A}" type="datetimeFigureOut">
              <a:rPr lang="en-US" smtClean="0"/>
              <a:pPr/>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41713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761086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208353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74A27430-76DD-4ABD-9B8A-4FE6586DCE5A}" type="datetimeFigureOut">
              <a:rPr lang="en-US" smtClean="0"/>
              <a:pPr/>
              <a:t>1/20/2020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9E6F7B45-2191-452B-90DB-207385614C81}" type="slidenum">
              <a:rPr lang="en-US" smtClean="0"/>
              <a:pPr/>
              <a:t>‹N›</a:t>
            </a:fld>
            <a:endParaRPr lang="en-US"/>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11.png"/><Relationship Id="rId5" Type="http://schemas.openxmlformats.org/officeDocument/2006/relationships/hyperlink" Target="https://pixabay.com/en/rose-flower-petal-floral-love-3063284/" TargetMode="Externa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hyperlink" Target="https://unsplash.com/photos/eqf26SdE5SI" TargetMode="Externa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17.pn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hyperlink" Target="https://pixabay.com/en/vintage-scale-balance-balance-scale-2862708/" TargetMode="Externa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tif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19.jpeg"/><Relationship Id="rId4" Type="http://schemas.openxmlformats.org/officeDocument/2006/relationships/hyperlink" Target="https://pixabay.com/en/vintage-scale-balance-balance-scale-2862708/" TargetMode="Externa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7.png"/><Relationship Id="rId5" Type="http://schemas.openxmlformats.org/officeDocument/2006/relationships/image" Target="../media/image19.jpeg"/><Relationship Id="rId4" Type="http://schemas.openxmlformats.org/officeDocument/2006/relationships/hyperlink" Target="https://pixabay.com/en/vintage-scale-balance-balance-scale-2862708/" TargetMode="Externa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image" Target="../media/image17.png"/><Relationship Id="rId5" Type="http://schemas.openxmlformats.org/officeDocument/2006/relationships/hyperlink" Target="https://unsplash.com/photos/aJTiW00qqtI" TargetMode="Externa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17.png"/><Relationship Id="rId4" Type="http://schemas.openxmlformats.org/officeDocument/2006/relationships/image" Target="../media/image1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9.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hyperlink" Target="https://pixabay.com/en/lady-justice-legal-law-justice-2388500/" TargetMode="Externa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hyperlink" Target="https://pixabay.com/en/lady-justice-legal-law-justice-2388500/"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hyperlink" Target="https://pixabay.com/en/singapore-sky-blue-building-3184798/"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6.png"/><Relationship Id="rId5" Type="http://schemas.openxmlformats.org/officeDocument/2006/relationships/hyperlink" Target="https://tympanus.net/Development/AnimatedCheckboxes/" TargetMode="External"/><Relationship Id="rId4" Type="http://schemas.openxmlformats.org/officeDocument/2006/relationships/slide" Target="sl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493001" y="81894"/>
            <a:ext cx="342900" cy="335414"/>
          </a:xfrm>
          <a:prstGeom prst="ellipse">
            <a:avLst/>
          </a:prstGeom>
          <a:noFill/>
          <a:ln>
            <a:noFill/>
          </a:ln>
        </p:spPr>
        <p:txBody>
          <a:bodyPr wrap="square" lIns="68580" tIns="34290" rIns="68580" bIns="34290" rtlCol="0">
            <a:spAutoFit/>
          </a:bodyPr>
          <a:lstStyle/>
          <a:p>
            <a:pPr algn="ctr"/>
            <a:r>
              <a:rPr lang="en-US" sz="1100" dirty="0">
                <a:solidFill>
                  <a:srgbClr val="E5E7E7"/>
                </a:solidFill>
                <a:latin typeface="Lato Light" panose="020F0302020204030203" pitchFamily="34" charset="0"/>
                <a:sym typeface="Wingdings 2" panose="05020102010507070707" pitchFamily="18" charset="2"/>
              </a:rPr>
              <a:t></a:t>
            </a:r>
            <a:endParaRPr lang="en-US" sz="1100" dirty="0">
              <a:solidFill>
                <a:srgbClr val="E5E7E7"/>
              </a:solidFill>
              <a:latin typeface="Lato Light" panose="020F0302020204030203" pitchFamily="34" charset="0"/>
            </a:endParaRPr>
          </a:p>
        </p:txBody>
      </p:sp>
      <p:sp>
        <p:nvSpPr>
          <p:cNvPr id="18" name="Rectangle 17">
            <a:hlinkClick r:id="" action="ppaction://noaction"/>
          </p:cNvPr>
          <p:cNvSpPr/>
          <p:nvPr/>
        </p:nvSpPr>
        <p:spPr>
          <a:xfrm>
            <a:off x="7493001" y="81894"/>
            <a:ext cx="3429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100" dirty="0"/>
          </a:p>
        </p:txBody>
      </p:sp>
      <p:sp>
        <p:nvSpPr>
          <p:cNvPr id="2" name="Rettangolo 1">
            <a:extLst>
              <a:ext uri="{FF2B5EF4-FFF2-40B4-BE49-F238E27FC236}">
                <a16:creationId xmlns:a16="http://schemas.microsoft.com/office/drawing/2014/main" id="{42F6342F-5A1B-48DF-B654-D56E168BEE07}"/>
              </a:ext>
            </a:extLst>
          </p:cNvPr>
          <p:cNvSpPr/>
          <p:nvPr/>
        </p:nvSpPr>
        <p:spPr>
          <a:xfrm>
            <a:off x="0" y="652604"/>
            <a:ext cx="9144000" cy="3333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800" dirty="0"/>
          </a:p>
        </p:txBody>
      </p:sp>
      <p:sp>
        <p:nvSpPr>
          <p:cNvPr id="12" name="Rounded Rectangle 11">
            <a:hlinkClick r:id="rId4" action="ppaction://hlinksldjump"/>
          </p:cNvPr>
          <p:cNvSpPr/>
          <p:nvPr/>
        </p:nvSpPr>
        <p:spPr>
          <a:xfrm>
            <a:off x="3543301" y="2784428"/>
            <a:ext cx="2057400" cy="533400"/>
          </a:xfrm>
          <a:prstGeom prst="roundRect">
            <a:avLst>
              <a:gd name="adj" fmla="val 50000"/>
            </a:avLst>
          </a:prstGeom>
          <a:noFill/>
          <a:ln w="9525">
            <a:solidFill>
              <a:srgbClr val="E5E7E7"/>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spc="225" dirty="0">
                <a:solidFill>
                  <a:schemeClr val="tx1"/>
                </a:solidFill>
                <a:latin typeface="Lato Light" panose="020F0302020204030203" pitchFamily="34" charset="0"/>
              </a:rPr>
              <a:t>LEZIONE 1</a:t>
            </a:r>
          </a:p>
        </p:txBody>
      </p:sp>
      <p:sp>
        <p:nvSpPr>
          <p:cNvPr id="16" name="TextBox 15"/>
          <p:cNvSpPr txBox="1"/>
          <p:nvPr/>
        </p:nvSpPr>
        <p:spPr>
          <a:xfrm>
            <a:off x="0" y="3424508"/>
            <a:ext cx="9144000" cy="500137"/>
          </a:xfrm>
          <a:prstGeom prst="rect">
            <a:avLst/>
          </a:prstGeom>
          <a:noFill/>
        </p:spPr>
        <p:txBody>
          <a:bodyPr wrap="square" lIns="68580" tIns="34290" rIns="68580" bIns="34290" rtlCol="0">
            <a:spAutoFit/>
          </a:bodyPr>
          <a:lstStyle/>
          <a:p>
            <a:pPr algn="ctr"/>
            <a:r>
              <a:rPr lang="it-IT" sz="2800" dirty="0" smtClean="0">
                <a:latin typeface="Gisha" panose="020B0502040204020203" pitchFamily="34" charset="-79"/>
                <a:cs typeface="Gisha" panose="020B0502040204020203" pitchFamily="34" charset="-79"/>
              </a:rPr>
              <a:t>Principi fondamentali della gestione di portafoglio</a:t>
            </a:r>
            <a:endParaRPr lang="en-US" sz="2800" dirty="0">
              <a:latin typeface="Gisha" panose="020B0502040204020203" pitchFamily="34" charset="-79"/>
              <a:cs typeface="Gisha" panose="020B0502040204020203" pitchFamily="34" charset="-79"/>
            </a:endParaRPr>
          </a:p>
        </p:txBody>
      </p:sp>
      <p:sp>
        <p:nvSpPr>
          <p:cNvPr id="17" name="TextBox 15">
            <a:extLst>
              <a:ext uri="{FF2B5EF4-FFF2-40B4-BE49-F238E27FC236}">
                <a16:creationId xmlns:a16="http://schemas.microsoft.com/office/drawing/2014/main" id="{64309341-FD8B-4313-BC02-959B0DA115C2}"/>
              </a:ext>
            </a:extLst>
          </p:cNvPr>
          <p:cNvSpPr txBox="1"/>
          <p:nvPr/>
        </p:nvSpPr>
        <p:spPr>
          <a:xfrm>
            <a:off x="0" y="1455088"/>
            <a:ext cx="9144000" cy="961802"/>
          </a:xfrm>
          <a:prstGeom prst="rect">
            <a:avLst/>
          </a:prstGeom>
          <a:noFill/>
        </p:spPr>
        <p:txBody>
          <a:bodyPr wrap="square" lIns="68580" tIns="34290" rIns="68580" bIns="34290" rtlCol="0">
            <a:spAutoFit/>
          </a:bodyPr>
          <a:lstStyle/>
          <a:p>
            <a:pPr algn="ctr"/>
            <a:endParaRPr lang="it-IT" sz="1800" dirty="0">
              <a:latin typeface="Merriweather" panose="00000500000000000000" pitchFamily="2" charset="0"/>
            </a:endParaRPr>
          </a:p>
          <a:p>
            <a:pPr algn="ctr"/>
            <a:r>
              <a:rPr lang="it-IT" sz="2000" dirty="0" smtClean="0">
                <a:solidFill>
                  <a:srgbClr val="FF0000"/>
                </a:solidFill>
                <a:latin typeface="Gisha" pitchFamily="34" charset="-79"/>
                <a:cs typeface="Gisha" pitchFamily="34" charset="-79"/>
              </a:rPr>
              <a:t>Modulo unico</a:t>
            </a:r>
            <a:endParaRPr lang="it-IT" sz="2000" dirty="0">
              <a:solidFill>
                <a:srgbClr val="FF0000"/>
              </a:solidFill>
              <a:latin typeface="Gisha" pitchFamily="34" charset="-79"/>
              <a:cs typeface="Gisha" pitchFamily="34" charset="-79"/>
            </a:endParaRPr>
          </a:p>
          <a:p>
            <a:pPr algn="ctr"/>
            <a:r>
              <a:rPr lang="it-IT" sz="2000" dirty="0" smtClean="0">
                <a:solidFill>
                  <a:srgbClr val="FF0000"/>
                </a:solidFill>
                <a:latin typeface="Gisha" pitchFamily="34" charset="-79"/>
                <a:cs typeface="Gisha" pitchFamily="34" charset="-79"/>
              </a:rPr>
              <a:t>Gestione di portafoglio e valutazione di adeguatezza</a:t>
            </a:r>
            <a:endParaRPr lang="en-US" sz="2000" dirty="0">
              <a:solidFill>
                <a:srgbClr val="FF0000"/>
              </a:solidFill>
              <a:latin typeface="Gisha" pitchFamily="34" charset="-79"/>
              <a:cs typeface="Gisha" pitchFamily="34" charset="-79"/>
            </a:endParaRPr>
          </a:p>
        </p:txBody>
      </p:sp>
      <p:sp>
        <p:nvSpPr>
          <p:cNvPr id="20" name="Rectangle 4">
            <a:extLst>
              <a:ext uri="{FF2B5EF4-FFF2-40B4-BE49-F238E27FC236}">
                <a16:creationId xmlns:a16="http://schemas.microsoft.com/office/drawing/2014/main" id="{6F92717E-7CDE-4CCC-A194-5CC8A5A8F348}"/>
              </a:ext>
            </a:extLst>
          </p:cNvPr>
          <p:cNvSpPr/>
          <p:nvPr/>
        </p:nvSpPr>
        <p:spPr>
          <a:xfrm>
            <a:off x="1" y="808087"/>
            <a:ext cx="9143999" cy="516988"/>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t-IT" sz="1800" b="1" dirty="0">
                <a:latin typeface="Merriweather" panose="00000500000000000000" pitchFamily="2" charset="0"/>
              </a:rPr>
              <a:t> </a:t>
            </a:r>
            <a:r>
              <a:rPr lang="it-IT" sz="2000" dirty="0" smtClean="0">
                <a:latin typeface="Gisha" pitchFamily="34" charset="-79"/>
                <a:cs typeface="Gisha" pitchFamily="34" charset="-79"/>
              </a:rPr>
              <a:t>La gestione di portafoglio e la valutazione di adeguatezza</a:t>
            </a:r>
            <a:endParaRPr lang="it-IT" sz="2000" dirty="0">
              <a:latin typeface="Gisha" pitchFamily="34" charset="-79"/>
              <a:cs typeface="Gisha" pitchFamily="34" charset="-79"/>
            </a:endParaRPr>
          </a:p>
        </p:txBody>
      </p:sp>
      <p:sp>
        <p:nvSpPr>
          <p:cNvPr id="10" name="CasellaDiTesto 9"/>
          <p:cNvSpPr txBox="1"/>
          <p:nvPr/>
        </p:nvSpPr>
        <p:spPr>
          <a:xfrm>
            <a:off x="3368040" y="0"/>
            <a:ext cx="2188869" cy="584775"/>
          </a:xfrm>
          <a:prstGeom prst="rect">
            <a:avLst/>
          </a:prstGeom>
          <a:noFill/>
        </p:spPr>
        <p:txBody>
          <a:bodyPr wrap="none" rtlCol="0">
            <a:spAutoFit/>
          </a:bodyPr>
          <a:lstStyle/>
          <a:p>
            <a:r>
              <a:rPr lang="it-IT" sz="3200" dirty="0" err="1" smtClean="0">
                <a:latin typeface="Gisha" pitchFamily="34" charset="-79"/>
                <a:cs typeface="Gisha" pitchFamily="34" charset="-79"/>
              </a:rPr>
              <a:t>Storyboard</a:t>
            </a:r>
            <a:endParaRPr lang="it-IT" sz="3200" dirty="0">
              <a:latin typeface="Gisha" pitchFamily="34" charset="-79"/>
              <a:cs typeface="Gisha" pitchFamily="34" charset="-79"/>
            </a:endParaRPr>
          </a:p>
        </p:txBody>
      </p:sp>
    </p:spTree>
    <p:custDataLst>
      <p:tags r:id="rId1"/>
    </p:custDataLst>
    <p:extLst>
      <p:ext uri="{BB962C8B-B14F-4D97-AF65-F5344CB8AC3E}">
        <p14:creationId xmlns:p14="http://schemas.microsoft.com/office/powerpoint/2010/main" val="378793527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s://images.unsplash.com/photo-1512908593802-fc940f380825?ixlib=rb-0.3.5&amp;s=bbf63ad4a8c2bc2c8f0229e742adfd85&amp;dpr=1&amp;auto=format&amp;fit=crop&amp;w=1000&amp;q=80&amp;cs=tinysrgb"/>
          <p:cNvPicPr>
            <a:picLocks noChangeAspect="1" noChangeArrowheads="1"/>
          </p:cNvPicPr>
          <p:nvPr/>
        </p:nvPicPr>
        <p:blipFill>
          <a:blip r:embed="rId4" cstate="print"/>
          <a:srcRect l="12588" r="33597"/>
          <a:stretch>
            <a:fillRect/>
          </a:stretch>
        </p:blipFill>
        <p:spPr bwMode="auto">
          <a:xfrm>
            <a:off x="-1" y="490654"/>
            <a:ext cx="3181351" cy="4652846"/>
          </a:xfrm>
          <a:prstGeom prst="rect">
            <a:avLst/>
          </a:prstGeom>
          <a:noFill/>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219450" y="56272"/>
            <a:ext cx="5924550" cy="5119688"/>
            <a:chOff x="4432858" y="0"/>
            <a:chExt cx="3933902" cy="6826249"/>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432858" y="711755"/>
              <a:ext cx="3933902" cy="6114494"/>
            </a:xfrm>
            <a:prstGeom prst="rect">
              <a:avLst/>
            </a:prstGeom>
            <a:grpFill/>
          </p:spPr>
          <p:txBody>
            <a:bodyPr wrap="square" rtlCol="0">
              <a:spAutoFit/>
            </a:bodyPr>
            <a:lstStyle/>
            <a:p>
              <a:r>
                <a:rPr lang="it-IT" altLang="it-IT" sz="1600" dirty="0" smtClean="0">
                  <a:latin typeface="Gisha" panose="020B0502040204020203" pitchFamily="34" charset="-79"/>
                  <a:cs typeface="Gisha" panose="020B0502040204020203" pitchFamily="34" charset="-79"/>
                </a:rPr>
                <a:t>Fermo restando quanto previsto dall'articolo 24, comma 1-bis, del </a:t>
              </a:r>
              <a:r>
                <a:rPr lang="it-IT" altLang="it-IT" sz="1600" dirty="0" err="1" smtClean="0">
                  <a:latin typeface="Gisha" panose="020B0502040204020203" pitchFamily="34" charset="-79"/>
                  <a:cs typeface="Gisha" panose="020B0502040204020203" pitchFamily="34" charset="-79"/>
                </a:rPr>
                <a:t>Tuf</a:t>
              </a:r>
              <a:r>
                <a:rPr lang="it-IT" altLang="it-IT" sz="1600" dirty="0" smtClean="0">
                  <a:latin typeface="Gisha" panose="020B0502040204020203" pitchFamily="34" charset="-79"/>
                  <a:cs typeface="Gisha" panose="020B0502040204020203" pitchFamily="34" charset="-79"/>
                </a:rPr>
                <a:t>,  secondo </a:t>
              </a:r>
              <a:r>
                <a:rPr lang="it-IT" altLang="it-IT" sz="1600" b="1" dirty="0" smtClean="0">
                  <a:latin typeface="Gisha" panose="020B0502040204020203" pitchFamily="34" charset="-79"/>
                  <a:cs typeface="Gisha" panose="020B0502040204020203" pitchFamily="34" charset="-79"/>
                </a:rPr>
                <a:t>l'articolo 52 del regolamento intermediari della Consob </a:t>
              </a:r>
              <a:r>
                <a:rPr lang="it-IT" altLang="it-IT" sz="1600" dirty="0" smtClean="0">
                  <a:latin typeface="Gisha" panose="020B0502040204020203" pitchFamily="34" charset="-79"/>
                  <a:cs typeface="Gisha" panose="020B0502040204020203" pitchFamily="34" charset="-79"/>
                </a:rPr>
                <a:t>(di seguito anche </a:t>
              </a:r>
              <a:r>
                <a:rPr lang="it-IT" altLang="it-IT" sz="1600" b="1" dirty="0" smtClean="0">
                  <a:latin typeface="Gisha" panose="020B0502040204020203" pitchFamily="34" charset="-79"/>
                  <a:cs typeface="Gisha" panose="020B0502040204020203" pitchFamily="34" charset="-79"/>
                </a:rPr>
                <a:t>RI</a:t>
              </a:r>
              <a:r>
                <a:rPr lang="it-IT" altLang="it-IT" sz="1600" dirty="0" smtClean="0">
                  <a:latin typeface="Gisha" panose="020B0502040204020203" pitchFamily="34" charset="-79"/>
                  <a:cs typeface="Gisha" panose="020B0502040204020203" pitchFamily="34" charset="-79"/>
                </a:rPr>
                <a:t>) gli intermediari che prestano il servizio di gestione di portafogli:</a:t>
              </a:r>
            </a:p>
            <a:p>
              <a:endParaRPr lang="it-IT" altLang="it-IT" sz="1600" dirty="0" smtClean="0">
                <a:latin typeface="Gisha" panose="020B0502040204020203" pitchFamily="34" charset="-79"/>
                <a:cs typeface="Gisha" panose="020B0502040204020203" pitchFamily="34" charset="-79"/>
              </a:endParaRPr>
            </a:p>
            <a:p>
              <a:pPr marL="571500" lvl="1" indent="-228600">
                <a:buAutoNum type="alphaLcParenR"/>
              </a:pPr>
              <a:r>
                <a:rPr lang="it-IT" altLang="it-IT" b="1" dirty="0" err="1" smtClean="0">
                  <a:latin typeface="Gisha" panose="020B0502040204020203" pitchFamily="34" charset="-79"/>
                  <a:cs typeface="Gisha" panose="020B0502040204020203" pitchFamily="34" charset="-79"/>
                </a:rPr>
                <a:t>restituiscno</a:t>
              </a:r>
              <a:r>
                <a:rPr lang="it-IT" altLang="it-IT" b="1" dirty="0" smtClean="0">
                  <a:latin typeface="Gisha" panose="020B0502040204020203" pitchFamily="34" charset="-79"/>
                  <a:cs typeface="Gisha" panose="020B0502040204020203" pitchFamily="34" charset="-79"/>
                </a:rPr>
                <a:t> al cliente</a:t>
              </a:r>
              <a:r>
                <a:rPr lang="it-IT" altLang="it-IT" dirty="0" smtClean="0">
                  <a:latin typeface="Gisha" panose="020B0502040204020203" pitchFamily="34" charset="-79"/>
                  <a:cs typeface="Gisha" panose="020B0502040204020203" pitchFamily="34" charset="-79"/>
                </a:rPr>
                <a:t>, non appena ragionevolmente possibile dopo la loro ricezione, ogni compenso, commissione o beneficio monetario pagato o fornito da terzi, o da un soggetto che agisce per loro conto, in relazione ai servizi prestati al cliente;</a:t>
              </a:r>
            </a:p>
            <a:p>
              <a:pPr marL="571500" lvl="1" indent="-228600">
                <a:buAutoNum type="alphaLcParenR"/>
              </a:pPr>
              <a:endParaRPr lang="it-IT" altLang="it-IT" dirty="0" smtClean="0">
                <a:latin typeface="Gisha" panose="020B0502040204020203" pitchFamily="34" charset="-79"/>
                <a:cs typeface="Gisha" panose="020B0502040204020203" pitchFamily="34" charset="-79"/>
              </a:endParaRPr>
            </a:p>
            <a:p>
              <a:pPr marL="571500" lvl="1" indent="-228600">
                <a:buAutoNum type="alphaLcParenR"/>
              </a:pPr>
              <a:endParaRPr lang="it-IT" altLang="it-IT" dirty="0" smtClean="0">
                <a:latin typeface="Gisha" panose="020B0502040204020203" pitchFamily="34" charset="-79"/>
                <a:cs typeface="Gisha" panose="020B0502040204020203" pitchFamily="34" charset="-79"/>
              </a:endParaRPr>
            </a:p>
            <a:p>
              <a:pPr marL="571500" lvl="1" indent="-228600">
                <a:buAutoNum type="alphaLcParenR"/>
              </a:pPr>
              <a:endParaRPr lang="it-IT" altLang="it-IT" dirty="0" smtClean="0">
                <a:latin typeface="Gisha" panose="020B0502040204020203" pitchFamily="34" charset="-79"/>
                <a:cs typeface="Gisha" panose="020B0502040204020203" pitchFamily="34" charset="-79"/>
              </a:endParaRPr>
            </a:p>
            <a:p>
              <a:pPr marL="571500" lvl="1" indent="-228600">
                <a:buAutoNum type="alphaLcParenR"/>
              </a:pPr>
              <a:r>
                <a:rPr lang="it-IT" altLang="it-IT" dirty="0" smtClean="0">
                  <a:latin typeface="Gisha" panose="020B0502040204020203" pitchFamily="34" charset="-79"/>
                  <a:cs typeface="Gisha" panose="020B0502040204020203" pitchFamily="34" charset="-79"/>
                </a:rPr>
                <a:t> stabiliscono e attuano una politica per assicurare che compensi, commissioni o benefici monetari pagati o forniti da terzi, o da un soggetto che agisce per loro conto, siano </a:t>
              </a:r>
              <a:r>
                <a:rPr lang="it-IT" altLang="it-IT" b="1" dirty="0" smtClean="0">
                  <a:latin typeface="Gisha" panose="020B0502040204020203" pitchFamily="34" charset="-79"/>
                  <a:cs typeface="Gisha" panose="020B0502040204020203" pitchFamily="34" charset="-79"/>
                </a:rPr>
                <a:t>assegnati e trasferiti a ogni singolo cliente</a:t>
              </a:r>
              <a:r>
                <a:rPr lang="it-IT" altLang="it-IT" dirty="0" smtClean="0">
                  <a:latin typeface="Gisha" panose="020B0502040204020203" pitchFamily="34" charset="-79"/>
                  <a:cs typeface="Gisha" panose="020B0502040204020203" pitchFamily="34" charset="-79"/>
                </a:rPr>
                <a:t>;</a:t>
              </a:r>
            </a:p>
            <a:p>
              <a:pPr marL="571500" lvl="1" indent="-228600">
                <a:buAutoNum type="alphaLcParenR"/>
              </a:pPr>
              <a:endParaRPr lang="it-IT" altLang="it-IT" dirty="0" smtClean="0">
                <a:latin typeface="Gisha" panose="020B0502040204020203" pitchFamily="34" charset="-79"/>
                <a:cs typeface="Gisha" panose="020B0502040204020203" pitchFamily="34" charset="-79"/>
              </a:endParaRPr>
            </a:p>
            <a:p>
              <a:pPr marL="571500" lvl="1" indent="-228600">
                <a:buAutoNum type="alphaLcParenR"/>
              </a:pPr>
              <a:r>
                <a:rPr lang="it-IT" altLang="it-IT" b="1" dirty="0" smtClean="0">
                  <a:latin typeface="Gisha" panose="020B0502040204020203" pitchFamily="34" charset="-79"/>
                  <a:cs typeface="Gisha" panose="020B0502040204020203" pitchFamily="34" charset="-79"/>
                </a:rPr>
                <a:t>informano i clienti </a:t>
              </a:r>
              <a:r>
                <a:rPr lang="it-IT" altLang="it-IT" dirty="0" smtClean="0">
                  <a:latin typeface="Gisha" panose="020B0502040204020203" pitchFamily="34" charset="-79"/>
                  <a:cs typeface="Gisha" panose="020B0502040204020203" pitchFamily="34" charset="-79"/>
                </a:rPr>
                <a:t>sui compensi, commissioni o qualsiasi beneficio monetario a essi trasferiti mediante adeguate modalità.</a:t>
              </a:r>
            </a:p>
            <a:p>
              <a:endParaRPr lang="it-IT" altLang="it-IT" sz="1600" dirty="0" smtClean="0">
                <a:latin typeface="Gisha" panose="020B0502040204020203" pitchFamily="34" charset="-79"/>
                <a:cs typeface="Gisha" panose="020B0502040204020203" pitchFamily="34" charset="-79"/>
              </a:endParaRP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e 34">
            <a:extLst>
              <a:ext uri="{FF2B5EF4-FFF2-40B4-BE49-F238E27FC236}">
                <a16:creationId xmlns:a16="http://schemas.microsoft.com/office/drawing/2014/main" id="{1AE967E7-665F-4FD1-ABF8-7458B9A84DC6}"/>
              </a:ext>
            </a:extLst>
          </p:cNvPr>
          <p:cNvSpPr/>
          <p:nvPr/>
        </p:nvSpPr>
        <p:spPr>
          <a:xfrm>
            <a:off x="9144000" y="51195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37" name="Ovale 36">
            <a:extLst>
              <a:ext uri="{FF2B5EF4-FFF2-40B4-BE49-F238E27FC236}">
                <a16:creationId xmlns:a16="http://schemas.microsoft.com/office/drawing/2014/main" id="{0BBE6C40-1A43-4D0D-BFDC-F0CC7AEF254F}"/>
              </a:ext>
            </a:extLst>
          </p:cNvPr>
          <p:cNvSpPr/>
          <p:nvPr/>
        </p:nvSpPr>
        <p:spPr>
          <a:xfrm>
            <a:off x="2605668" y="2680953"/>
            <a:ext cx="669073" cy="47484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3-5</a:t>
            </a:r>
            <a:endParaRPr lang="it-IT" sz="1400" dirty="0"/>
          </a:p>
        </p:txBody>
      </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3/7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9</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https://pixabay.com/en/rose-flower-petal-floral-love-3063284/</a:t>
            </a:r>
            <a:endParaRPr lang="it-IT" dirty="0" smtClean="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❶ diapositiva modificata</a:t>
            </a:r>
          </a:p>
          <a:p>
            <a:endParaRPr lang="it-IT" dirty="0">
              <a:latin typeface="Gisha" panose="020B0502040204020203" pitchFamily="34" charset="-79"/>
              <a:cs typeface="Gisha" panose="020B0502040204020203" pitchFamily="34" charset="-79"/>
            </a:endParaRPr>
          </a:p>
        </p:txBody>
      </p:sp>
      <p:pic>
        <p:nvPicPr>
          <p:cNvPr id="22530" name="Picture 2" descr="Risultati immagini per occhiali icona"/>
          <p:cNvPicPr>
            <a:picLocks noChangeAspect="1" noChangeArrowheads="1"/>
          </p:cNvPicPr>
          <p:nvPr/>
        </p:nvPicPr>
        <p:blipFill>
          <a:blip r:embed="rId6" cstate="print"/>
          <a:srcRect/>
          <a:stretch>
            <a:fillRect/>
          </a:stretch>
        </p:blipFill>
        <p:spPr bwMode="auto">
          <a:xfrm>
            <a:off x="5333999" y="2424112"/>
            <a:ext cx="1260475" cy="1260475"/>
          </a:xfrm>
          <a:prstGeom prst="rect">
            <a:avLst/>
          </a:prstGeom>
          <a:noFill/>
        </p:spPr>
      </p:pic>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https://images.unsplash.com/photo-1511434139893-de3e59cdeee5?ixlib=rb-0.3.5&amp;s=377be0b04f80f39c8261837a3dd04c39&amp;dpr=1&amp;auto=format&amp;fit=crop&amp;w=1000&amp;q=80&amp;cs=tinysrgb"/>
          <p:cNvPicPr>
            <a:picLocks noChangeAspect="1" noChangeArrowheads="1"/>
          </p:cNvPicPr>
          <p:nvPr/>
        </p:nvPicPr>
        <p:blipFill>
          <a:blip r:embed="rId4" cstate="print"/>
          <a:srcRect t="26588" r="4000" b="18298"/>
          <a:stretch>
            <a:fillRect/>
          </a:stretch>
        </p:blipFill>
        <p:spPr bwMode="auto">
          <a:xfrm>
            <a:off x="0" y="479502"/>
            <a:ext cx="9144000" cy="3501483"/>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4/7</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597590" y="59188"/>
            <a:ext cx="418663" cy="307777"/>
          </a:xfrm>
          <a:prstGeom prst="rect">
            <a:avLst/>
          </a:prstGeom>
          <a:noFill/>
        </p:spPr>
        <p:txBody>
          <a:bodyPr wrap="square" rtlCol="0">
            <a:spAutoFit/>
          </a:bodyPr>
          <a:lstStyle/>
          <a:p>
            <a:r>
              <a:rPr lang="it-IT" dirty="0" smtClean="0">
                <a:solidFill>
                  <a:schemeClr val="bg1"/>
                </a:solidFill>
              </a:rPr>
              <a:t>10</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https://unsplash.com/photos/eqf26SdE5SI</a:t>
            </a:r>
            <a:endParaRPr lang="it-IT" dirty="0" smtClean="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endParaRPr lang="it-IT" dirty="0">
              <a:latin typeface="Gisha" panose="020B0502040204020203" pitchFamily="34" charset="-79"/>
              <a:cs typeface="Gisha" panose="020B0502040204020203" pitchFamily="34" charset="-79"/>
            </a:endParaRPr>
          </a:p>
        </p:txBody>
      </p:sp>
      <p:sp>
        <p:nvSpPr>
          <p:cNvPr id="38" name="Ovale 37">
            <a:extLst>
              <a:ext uri="{FF2B5EF4-FFF2-40B4-BE49-F238E27FC236}">
                <a16:creationId xmlns:a16="http://schemas.microsoft.com/office/drawing/2014/main" id="{FF3BA2CB-58E3-4DFC-8F62-07E565B912E7}"/>
              </a:ext>
            </a:extLst>
          </p:cNvPr>
          <p:cNvSpPr/>
          <p:nvPr/>
        </p:nvSpPr>
        <p:spPr>
          <a:xfrm>
            <a:off x="344252" y="58575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3" name="Rettangolo 32"/>
          <p:cNvSpPr/>
          <p:nvPr/>
        </p:nvSpPr>
        <p:spPr>
          <a:xfrm>
            <a:off x="144513" y="4144481"/>
            <a:ext cx="9144000" cy="738664"/>
          </a:xfrm>
          <a:prstGeom prst="rect">
            <a:avLst/>
          </a:prstGeom>
        </p:spPr>
        <p:txBody>
          <a:bodyPr wrap="square">
            <a:spAutoFit/>
          </a:bodyPr>
          <a:lstStyle/>
          <a:p>
            <a:pPr>
              <a:buNone/>
            </a:pPr>
            <a:endParaRPr lang="it-IT" b="1" dirty="0" smtClean="0"/>
          </a:p>
          <a:p>
            <a:pPr>
              <a:buNone/>
            </a:pPr>
            <a:r>
              <a:rPr lang="it-IT" altLang="it-IT" dirty="0" smtClean="0">
                <a:latin typeface="Gisha" panose="020B0502040204020203" pitchFamily="34" charset="-79"/>
                <a:cs typeface="Gisha" panose="020B0502040204020203" pitchFamily="34" charset="-79"/>
              </a:rPr>
              <a:t>Gli intermediari che prestano il servizio di gestione  </a:t>
            </a:r>
            <a:r>
              <a:rPr lang="it-IT" altLang="it-IT" b="1" dirty="0" smtClean="0">
                <a:latin typeface="Gisha" panose="020B0502040204020203" pitchFamily="34" charset="-79"/>
                <a:cs typeface="Gisha" panose="020B0502040204020203" pitchFamily="34" charset="-79"/>
              </a:rPr>
              <a:t>non accettano benefici non monetari</a:t>
            </a:r>
            <a:r>
              <a:rPr lang="it-IT" altLang="it-IT" dirty="0" smtClean="0">
                <a:latin typeface="Gisha" panose="020B0502040204020203" pitchFamily="34" charset="-79"/>
                <a:cs typeface="Gisha" panose="020B0502040204020203" pitchFamily="34" charset="-79"/>
              </a:rPr>
              <a:t>, ad eccezione di quelli di minore entità che siano ammissibili.</a:t>
            </a:r>
          </a:p>
        </p:txBody>
      </p:sp>
      <p:sp>
        <p:nvSpPr>
          <p:cNvPr id="36" name="Ovale 35">
            <a:extLst>
              <a:ext uri="{FF2B5EF4-FFF2-40B4-BE49-F238E27FC236}">
                <a16:creationId xmlns:a16="http://schemas.microsoft.com/office/drawing/2014/main" id="{FF3BA2CB-58E3-4DFC-8F62-07E565B912E7}"/>
              </a:ext>
            </a:extLst>
          </p:cNvPr>
          <p:cNvSpPr/>
          <p:nvPr/>
        </p:nvSpPr>
        <p:spPr>
          <a:xfrm>
            <a:off x="0" y="409992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378821" y="56272"/>
            <a:ext cx="5765180" cy="4777661"/>
            <a:chOff x="4572000" y="0"/>
            <a:chExt cx="3794760" cy="6370206"/>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53407" y="789199"/>
              <a:ext cx="3613353" cy="5581007"/>
            </a:xfrm>
            <a:prstGeom prst="rect">
              <a:avLst/>
            </a:prstGeom>
            <a:grpFill/>
          </p:spPr>
          <p:txBody>
            <a:bodyPr wrap="square" rtlCol="0">
              <a:spAutoFit/>
            </a:bodyPr>
            <a:lstStyle/>
            <a:p>
              <a:r>
                <a:rPr lang="it-IT" altLang="it-IT" dirty="0" smtClean="0">
                  <a:latin typeface="Gisha" panose="020B0502040204020203" pitchFamily="34" charset="-79"/>
                  <a:cs typeface="Gisha" panose="020B0502040204020203" pitchFamily="34" charset="-79"/>
                </a:rPr>
                <a:t>Sono </a:t>
              </a:r>
              <a:r>
                <a:rPr lang="it-IT" altLang="it-IT" b="1" dirty="0" smtClean="0">
                  <a:latin typeface="Gisha" panose="020B0502040204020203" pitchFamily="34" charset="-79"/>
                  <a:cs typeface="Gisha" panose="020B0502040204020203" pitchFamily="34" charset="-79"/>
                </a:rPr>
                <a:t>ammissibili</a:t>
              </a:r>
              <a:r>
                <a:rPr lang="it-IT" altLang="it-IT" dirty="0" smtClean="0">
                  <a:latin typeface="Gisha" panose="020B0502040204020203" pitchFamily="34" charset="-79"/>
                  <a:cs typeface="Gisha" panose="020B0502040204020203" pitchFamily="34" charset="-79"/>
                </a:rPr>
                <a:t> esclusivamente i seguenti </a:t>
              </a:r>
              <a:r>
                <a:rPr lang="it-IT" altLang="it-IT" b="1" dirty="0" smtClean="0">
                  <a:latin typeface="Gisha" panose="020B0502040204020203" pitchFamily="34" charset="-79"/>
                  <a:cs typeface="Gisha" panose="020B0502040204020203" pitchFamily="34" charset="-79"/>
                </a:rPr>
                <a:t>benefici non monetari di minore entità</a:t>
              </a:r>
              <a:r>
                <a:rPr lang="it-IT" altLang="it-IT" dirty="0" smtClean="0">
                  <a:latin typeface="Gisha" panose="020B0502040204020203" pitchFamily="34" charset="-79"/>
                  <a:cs typeface="Gisha" panose="020B0502040204020203" pitchFamily="34" charset="-79"/>
                </a:rPr>
                <a:t>:</a:t>
              </a:r>
            </a:p>
            <a:p>
              <a:endParaRPr lang="it-IT" altLang="it-IT" dirty="0" smtClean="0">
                <a:latin typeface="Gisha" panose="020B0502040204020203" pitchFamily="34" charset="-79"/>
                <a:cs typeface="Gisha" panose="020B0502040204020203" pitchFamily="34" charset="-79"/>
              </a:endParaRPr>
            </a:p>
            <a:p>
              <a:pPr marL="685800" lvl="1" indent="-342900">
                <a:buAutoNum type="alphaLcParenR"/>
              </a:pPr>
              <a:r>
                <a:rPr lang="it-IT" altLang="it-IT" dirty="0" smtClean="0">
                  <a:latin typeface="Gisha" panose="020B0502040204020203" pitchFamily="34" charset="-79"/>
                  <a:cs typeface="Gisha" panose="020B0502040204020203" pitchFamily="34" charset="-79"/>
                </a:rPr>
                <a:t>le </a:t>
              </a:r>
              <a:r>
                <a:rPr lang="it-IT" altLang="it-IT" b="1" dirty="0" smtClean="0">
                  <a:latin typeface="Gisha" panose="020B0502040204020203" pitchFamily="34" charset="-79"/>
                  <a:cs typeface="Gisha" panose="020B0502040204020203" pitchFamily="34" charset="-79"/>
                </a:rPr>
                <a:t>informazioni</a:t>
              </a:r>
              <a:r>
                <a:rPr lang="it-IT" altLang="it-IT" dirty="0" smtClean="0">
                  <a:latin typeface="Gisha" panose="020B0502040204020203" pitchFamily="34" charset="-79"/>
                  <a:cs typeface="Gisha" panose="020B0502040204020203" pitchFamily="34" charset="-79"/>
                </a:rPr>
                <a:t> o la </a:t>
              </a:r>
              <a:r>
                <a:rPr lang="it-IT" altLang="it-IT" b="1" dirty="0" smtClean="0">
                  <a:latin typeface="Gisha" panose="020B0502040204020203" pitchFamily="34" charset="-79"/>
                  <a:cs typeface="Gisha" panose="020B0502040204020203" pitchFamily="34" charset="-79"/>
                </a:rPr>
                <a:t>documentazione</a:t>
              </a:r>
              <a:r>
                <a:rPr lang="it-IT" altLang="it-IT" dirty="0" smtClean="0">
                  <a:latin typeface="Gisha" panose="020B0502040204020203" pitchFamily="34" charset="-79"/>
                  <a:cs typeface="Gisha" panose="020B0502040204020203" pitchFamily="34" charset="-79"/>
                </a:rPr>
                <a:t> relativa a uno strumento finanziario o a un servizio di investimento di natura generica ovvero personalizzata in funzione di uno specifico cliente;</a:t>
              </a: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a:p>
              <a:pPr marL="685800" lvl="1" indent="-342900">
                <a:buAutoNum type="alphaLcParenR"/>
              </a:pPr>
              <a:r>
                <a:rPr lang="it-IT" altLang="it-IT" dirty="0" smtClean="0">
                  <a:latin typeface="Gisha" panose="020B0502040204020203" pitchFamily="34" charset="-79"/>
                  <a:cs typeface="Gisha" panose="020B0502040204020203" pitchFamily="34" charset="-79"/>
                </a:rPr>
                <a:t> il </a:t>
              </a:r>
              <a:r>
                <a:rPr lang="it-IT" altLang="it-IT" b="1" dirty="0" smtClean="0">
                  <a:latin typeface="Gisha" panose="020B0502040204020203" pitchFamily="34" charset="-79"/>
                  <a:cs typeface="Gisha" panose="020B0502040204020203" pitchFamily="34" charset="-79"/>
                </a:rPr>
                <a:t>materiale scritto da terzi, commissionato e pagato da un emittente societario o da un emittente potenziale </a:t>
              </a:r>
              <a:r>
                <a:rPr lang="it-IT" altLang="it-IT" dirty="0" smtClean="0">
                  <a:latin typeface="Gisha" panose="020B0502040204020203" pitchFamily="34" charset="-79"/>
                  <a:cs typeface="Gisha" panose="020B0502040204020203" pitchFamily="34" charset="-79"/>
                </a:rPr>
                <a:t>per promuovere una nuova emissione da parte della società, o quando l'intermediario è contrattualmente impegnato e pagato dall'emittente per produrre tale materiale in via continuativa, purché il rapporto sia chiaramente documentato nel materiale e quest’ultimo sia messo a disposizione di qualsiasi intermediario che desideri riceverlo o del pubblico in generale nello stesso momento;</a:t>
              </a: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p:txBody>
        </p:sp>
      </p:grpSp>
      <p:grpSp>
        <p:nvGrpSpPr>
          <p:cNvPr id="4" name="Gruppo 38"/>
          <p:cNvGrpSpPr/>
          <p:nvPr/>
        </p:nvGrpSpPr>
        <p:grpSpPr>
          <a:xfrm>
            <a:off x="0" y="0"/>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5/7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11</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https://unsplash.com/photos/3BgkveM3y_k</a:t>
            </a:r>
            <a:endParaRPr lang="it-IT" dirty="0">
              <a:latin typeface="Gisha" panose="020B0502040204020203" pitchFamily="34" charset="-79"/>
              <a:cs typeface="Gisha" panose="020B0502040204020203" pitchFamily="34" charset="-79"/>
            </a:endParaRPr>
          </a:p>
        </p:txBody>
      </p:sp>
      <p:pic>
        <p:nvPicPr>
          <p:cNvPr id="10242" name="Picture 2" descr="https://images.unsplash.com/photo-1494319827402-c4b839aed26b?ixlib=rb-0.3.5&amp;ixid=eyJhcHBfaWQiOjEyMDd9&amp;s=299f5b4975ba9f8e9547edac1f2aa7aa&amp;dpr=1&amp;auto=format&amp;fit=crop&amp;w=1000&amp;q=80&amp;cs=tinysrgb"/>
          <p:cNvPicPr>
            <a:picLocks noChangeAspect="1" noChangeArrowheads="1"/>
          </p:cNvPicPr>
          <p:nvPr/>
        </p:nvPicPr>
        <p:blipFill>
          <a:blip r:embed="rId4" cstate="print"/>
          <a:srcRect l="36342"/>
          <a:stretch>
            <a:fillRect/>
          </a:stretch>
        </p:blipFill>
        <p:spPr bwMode="auto">
          <a:xfrm>
            <a:off x="0" y="490654"/>
            <a:ext cx="3702205" cy="4652846"/>
          </a:xfrm>
          <a:prstGeom prst="rect">
            <a:avLst/>
          </a:prstGeom>
          <a:noFill/>
        </p:spPr>
      </p:pic>
      <p:sp>
        <p:nvSpPr>
          <p:cNvPr id="36" name="Ovale 35">
            <a:extLst>
              <a:ext uri="{FF2B5EF4-FFF2-40B4-BE49-F238E27FC236}">
                <a16:creationId xmlns:a16="http://schemas.microsoft.com/office/drawing/2014/main" id="{FF3BA2CB-58E3-4DFC-8F62-07E565B912E7}"/>
              </a:ext>
            </a:extLst>
          </p:cNvPr>
          <p:cNvSpPr/>
          <p:nvPr/>
        </p:nvSpPr>
        <p:spPr>
          <a:xfrm>
            <a:off x="0" y="409992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38" name="Ovale 37">
            <a:extLst>
              <a:ext uri="{FF2B5EF4-FFF2-40B4-BE49-F238E27FC236}">
                <a16:creationId xmlns:a16="http://schemas.microsoft.com/office/drawing/2014/main" id="{FF3BA2CB-58E3-4DFC-8F62-07E565B912E7}"/>
              </a:ext>
            </a:extLst>
          </p:cNvPr>
          <p:cNvSpPr/>
          <p:nvPr/>
        </p:nvSpPr>
        <p:spPr>
          <a:xfrm>
            <a:off x="8415453" y="68393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44" name="Ovale 43">
            <a:extLst>
              <a:ext uri="{FF2B5EF4-FFF2-40B4-BE49-F238E27FC236}">
                <a16:creationId xmlns:a16="http://schemas.microsoft.com/office/drawing/2014/main" id="{FF3BA2CB-58E3-4DFC-8F62-07E565B912E7}"/>
              </a:ext>
            </a:extLst>
          </p:cNvPr>
          <p:cNvSpPr/>
          <p:nvPr/>
        </p:nvSpPr>
        <p:spPr>
          <a:xfrm>
            <a:off x="3512634" y="2680000"/>
            <a:ext cx="667127"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3-4</a:t>
            </a:r>
            <a:endParaRPr lang="it-IT" sz="1400" dirty="0"/>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378821" y="56272"/>
            <a:ext cx="5765180" cy="3556357"/>
            <a:chOff x="4572000" y="0"/>
            <a:chExt cx="3794760" cy="4741803"/>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53406" y="2320630"/>
              <a:ext cx="3613353" cy="2421173"/>
            </a:xfrm>
            <a:prstGeom prst="rect">
              <a:avLst/>
            </a:prstGeom>
            <a:grpFill/>
          </p:spPr>
          <p:txBody>
            <a:bodyPr wrap="square" rtlCol="0">
              <a:spAutoFit/>
            </a:bodyPr>
            <a:lstStyle/>
            <a:p>
              <a:pPr lvl="1"/>
              <a:r>
                <a:rPr lang="it-IT" altLang="it-IT" dirty="0" smtClean="0">
                  <a:latin typeface="Gisha" panose="020B0502040204020203" pitchFamily="34" charset="-79"/>
                  <a:cs typeface="Gisha" panose="020B0502040204020203" pitchFamily="34" charset="-79"/>
                </a:rPr>
                <a:t>c) </a:t>
              </a:r>
              <a:r>
                <a:rPr lang="it-IT" altLang="it-IT" b="1" dirty="0" smtClean="0">
                  <a:latin typeface="Gisha" panose="020B0502040204020203" pitchFamily="34" charset="-79"/>
                  <a:cs typeface="Gisha" panose="020B0502040204020203" pitchFamily="34" charset="-79"/>
                </a:rPr>
                <a:t>partecipazione a convegni, seminari e altri eventi formativi </a:t>
              </a:r>
              <a:r>
                <a:rPr lang="it-IT" altLang="it-IT" dirty="0" smtClean="0">
                  <a:latin typeface="Gisha" panose="020B0502040204020203" pitchFamily="34" charset="-79"/>
                  <a:cs typeface="Gisha" panose="020B0502040204020203" pitchFamily="34" charset="-79"/>
                </a:rPr>
                <a:t>sui vantaggi e sulle caratteristiche di un determinato strumento finanziario o servizio di investimento;</a:t>
              </a:r>
            </a:p>
            <a:p>
              <a:pPr lvl="1"/>
              <a:endParaRPr lang="it-IT" altLang="it-IT" dirty="0" smtClean="0">
                <a:latin typeface="Gisha" panose="020B0502040204020203" pitchFamily="34" charset="-79"/>
                <a:cs typeface="Gisha" panose="020B0502040204020203" pitchFamily="34" charset="-79"/>
              </a:endParaRPr>
            </a:p>
            <a:p>
              <a:pPr lvl="1"/>
              <a:r>
                <a:rPr lang="it-IT" altLang="it-IT" dirty="0" smtClean="0">
                  <a:latin typeface="Gisha" panose="020B0502040204020203" pitchFamily="34" charset="-79"/>
                  <a:cs typeface="Gisha" panose="020B0502040204020203" pitchFamily="34" charset="-79"/>
                </a:rPr>
                <a:t>d) </a:t>
              </a:r>
              <a:r>
                <a:rPr lang="it-IT" altLang="it-IT" b="1" dirty="0" smtClean="0">
                  <a:latin typeface="Gisha" panose="020B0502040204020203" pitchFamily="34" charset="-79"/>
                  <a:cs typeface="Gisha" panose="020B0502040204020203" pitchFamily="34" charset="-79"/>
                </a:rPr>
                <a:t>ospitalità di un valore de </a:t>
              </a:r>
              <a:r>
                <a:rPr lang="it-IT" altLang="it-IT" b="1" dirty="0" err="1" smtClean="0">
                  <a:latin typeface="Gisha" panose="020B0502040204020203" pitchFamily="34" charset="-79"/>
                  <a:cs typeface="Gisha" panose="020B0502040204020203" pitchFamily="34" charset="-79"/>
                </a:rPr>
                <a:t>minimis</a:t>
              </a:r>
              <a:r>
                <a:rPr lang="it-IT" altLang="it-IT" b="1" dirty="0" smtClean="0">
                  <a:latin typeface="Gisha" panose="020B0502040204020203" pitchFamily="34" charset="-79"/>
                  <a:cs typeface="Gisha" panose="020B0502040204020203" pitchFamily="34" charset="-79"/>
                </a:rPr>
                <a:t> ragionevole</a:t>
              </a:r>
              <a:r>
                <a:rPr lang="it-IT" altLang="it-IT" dirty="0" smtClean="0">
                  <a:latin typeface="Gisha" panose="020B0502040204020203" pitchFamily="34" charset="-79"/>
                  <a:cs typeface="Gisha" panose="020B0502040204020203" pitchFamily="34" charset="-79"/>
                </a:rPr>
                <a:t>, come cibi e bevande nel corso di un incontro di lavoro o di una conferenza, seminario o altri eventi.</a:t>
              </a: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p:txBody>
        </p:sp>
      </p:gr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6/7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12</a:t>
            </a:r>
            <a:endParaRPr lang="it-IT" dirty="0">
              <a:solidFill>
                <a:schemeClr val="bg1"/>
              </a:solidFill>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https://unsplash.com/photos/xxeAftHHq6E</a:t>
            </a:r>
            <a:endParaRPr lang="it-IT" dirty="0">
              <a:latin typeface="Gisha" panose="020B0502040204020203" pitchFamily="34" charset="-79"/>
              <a:cs typeface="Gisha" panose="020B0502040204020203" pitchFamily="34" charset="-79"/>
            </a:endParaRPr>
          </a:p>
        </p:txBody>
      </p:sp>
      <p:pic>
        <p:nvPicPr>
          <p:cNvPr id="58370" name="Picture 2" descr="A pencil, an eraser and paper clips next to a cup of coffee"/>
          <p:cNvPicPr>
            <a:picLocks noChangeAspect="1" noChangeArrowheads="1"/>
          </p:cNvPicPr>
          <p:nvPr/>
        </p:nvPicPr>
        <p:blipFill>
          <a:blip r:embed="rId4" cstate="print"/>
          <a:srcRect l="42694"/>
          <a:stretch>
            <a:fillRect/>
          </a:stretch>
        </p:blipFill>
        <p:spPr bwMode="auto">
          <a:xfrm>
            <a:off x="0" y="534330"/>
            <a:ext cx="3960000" cy="4609170"/>
          </a:xfrm>
          <a:prstGeom prst="rect">
            <a:avLst/>
          </a:prstGeom>
          <a:noFill/>
        </p:spPr>
      </p:pic>
      <p:sp>
        <p:nvSpPr>
          <p:cNvPr id="17" name="Ovale 16">
            <a:extLst>
              <a:ext uri="{FF2B5EF4-FFF2-40B4-BE49-F238E27FC236}">
                <a16:creationId xmlns:a16="http://schemas.microsoft.com/office/drawing/2014/main" id="{FF3BA2CB-58E3-4DFC-8F62-07E565B912E7}"/>
              </a:ext>
            </a:extLst>
          </p:cNvPr>
          <p:cNvSpPr/>
          <p:nvPr/>
        </p:nvSpPr>
        <p:spPr>
          <a:xfrm>
            <a:off x="0" y="409992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8" name="Ovale 17">
            <a:extLst>
              <a:ext uri="{FF2B5EF4-FFF2-40B4-BE49-F238E27FC236}">
                <a16:creationId xmlns:a16="http://schemas.microsoft.com/office/drawing/2014/main" id="{FF3BA2CB-58E3-4DFC-8F62-07E565B912E7}"/>
              </a:ext>
            </a:extLst>
          </p:cNvPr>
          <p:cNvSpPr/>
          <p:nvPr/>
        </p:nvSpPr>
        <p:spPr>
          <a:xfrm>
            <a:off x="6062546" y="1364156"/>
            <a:ext cx="672791"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2-3</a:t>
            </a:r>
            <a:endParaRPr lang="it-IT" sz="1400" dirty="0"/>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3" descr="Flat lay photography of a cup of black coffee in São Paulo."/>
          <p:cNvPicPr>
            <a:picLocks noChangeAspect="1" noChangeArrowheads="1"/>
          </p:cNvPicPr>
          <p:nvPr/>
        </p:nvPicPr>
        <p:blipFill>
          <a:blip r:embed="rId4" cstate="print"/>
          <a:srcRect t="37590" b="38020"/>
          <a:stretch>
            <a:fillRect/>
          </a:stretch>
        </p:blipFill>
        <p:spPr bwMode="auto">
          <a:xfrm>
            <a:off x="0" y="490655"/>
            <a:ext cx="9144000" cy="2843560"/>
          </a:xfrm>
          <a:prstGeom prst="rect">
            <a:avLst/>
          </a:prstGeom>
          <a:noFill/>
        </p:spPr>
      </p:pic>
      <p:grpSp>
        <p:nvGrpSpPr>
          <p:cNvPr id="34" name="Group 11">
            <a:extLst>
              <a:ext uri="{FF2B5EF4-FFF2-40B4-BE49-F238E27FC236}">
                <a16:creationId xmlns:a16="http://schemas.microsoft.com/office/drawing/2014/main" id="{4002219F-E63F-4107-AF02-F8D98FCDF62D}"/>
              </a:ext>
            </a:extLst>
          </p:cNvPr>
          <p:cNvGrpSpPr/>
          <p:nvPr/>
        </p:nvGrpSpPr>
        <p:grpSpPr>
          <a:xfrm>
            <a:off x="0" y="3070502"/>
            <a:ext cx="3132306" cy="2072998"/>
            <a:chOff x="4084320" y="4487594"/>
            <a:chExt cx="4059936" cy="2370406"/>
          </a:xfrm>
          <a:solidFill>
            <a:schemeClr val="bg1"/>
          </a:solidFill>
        </p:grpSpPr>
        <p:sp>
          <p:nvSpPr>
            <p:cNvPr id="35" name="Rectangle 3">
              <a:extLst>
                <a:ext uri="{FF2B5EF4-FFF2-40B4-BE49-F238E27FC236}">
                  <a16:creationId xmlns:a16="http://schemas.microsoft.com/office/drawing/2014/main" id="{5B8F6091-D607-4955-B6F0-D48536EDBD5A}"/>
                </a:ext>
              </a:extLst>
            </p:cNvPr>
            <p:cNvSpPr/>
            <p:nvPr/>
          </p:nvSpPr>
          <p:spPr>
            <a:xfrm>
              <a:off x="4084320" y="4487594"/>
              <a:ext cx="4059936" cy="23704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7">
              <a:extLst>
                <a:ext uri="{FF2B5EF4-FFF2-40B4-BE49-F238E27FC236}">
                  <a16:creationId xmlns:a16="http://schemas.microsoft.com/office/drawing/2014/main" id="{427B97AC-4189-4EAF-AFE8-48D5185EBF31}"/>
                </a:ext>
              </a:extLst>
            </p:cNvPr>
            <p:cNvSpPr txBox="1"/>
            <p:nvPr/>
          </p:nvSpPr>
          <p:spPr>
            <a:xfrm>
              <a:off x="5191423" y="5023134"/>
              <a:ext cx="1845733" cy="369332"/>
            </a:xfrm>
            <a:prstGeom prst="rect">
              <a:avLst/>
            </a:prstGeom>
            <a:grpFill/>
          </p:spPr>
          <p:txBody>
            <a:bodyPr wrap="square" rtlCol="0">
              <a:spAutoFit/>
            </a:bodyPr>
            <a:lstStyle/>
            <a:p>
              <a:pPr algn="ctr"/>
              <a:endParaRPr lang="en-US" sz="1200" spc="225" dirty="0">
                <a:latin typeface="Lato Black" panose="020F0A02020204030203" pitchFamily="34" charset="0"/>
              </a:endParaRPr>
            </a:p>
          </p:txBody>
        </p:sp>
        <p:sp>
          <p:nvSpPr>
            <p:cNvPr id="37" name="TextBox 8">
              <a:hlinkClick r:id="" action="ppaction://noaction"/>
              <a:extLst>
                <a:ext uri="{FF2B5EF4-FFF2-40B4-BE49-F238E27FC236}">
                  <a16:creationId xmlns:a16="http://schemas.microsoft.com/office/drawing/2014/main" id="{1BF4032C-5C4F-4F0A-9DDF-2224D999E467}"/>
                </a:ext>
              </a:extLst>
            </p:cNvPr>
            <p:cNvSpPr txBox="1"/>
            <p:nvPr/>
          </p:nvSpPr>
          <p:spPr>
            <a:xfrm>
              <a:off x="4084320" y="5216221"/>
              <a:ext cx="3510011" cy="1090990"/>
            </a:xfrm>
            <a:prstGeom prst="rect">
              <a:avLst/>
            </a:prstGeom>
            <a:grpFill/>
          </p:spPr>
          <p:txBody>
            <a:bodyPr wrap="square" rtlCol="0">
              <a:spAutoFit/>
            </a:bodyPr>
            <a:lstStyle/>
            <a:p>
              <a:r>
                <a:rPr lang="it-IT" altLang="it-IT" dirty="0" smtClean="0">
                  <a:latin typeface="Gisha" panose="020B0502040204020203" pitchFamily="34" charset="-79"/>
                  <a:cs typeface="Gisha" panose="020B0502040204020203" pitchFamily="34" charset="-79"/>
                </a:rPr>
                <a:t>I benefici non monetari di minore entità ammissibili devono essere:</a:t>
              </a:r>
            </a:p>
            <a:p>
              <a:pPr lvl="1"/>
              <a:r>
                <a:rPr lang="it-IT" altLang="it-IT" dirty="0" smtClean="0">
                  <a:latin typeface="Gisha" panose="020B0502040204020203" pitchFamily="34" charset="-79"/>
                  <a:cs typeface="Gisha" panose="020B0502040204020203" pitchFamily="34" charset="-79"/>
                </a:rPr>
                <a:t> </a:t>
              </a:r>
            </a:p>
          </p:txBody>
        </p:sp>
      </p:grpSp>
      <p:grpSp>
        <p:nvGrpSpPr>
          <p:cNvPr id="12" name="Group 11"/>
          <p:cNvGrpSpPr/>
          <p:nvPr/>
        </p:nvGrpSpPr>
        <p:grpSpPr>
          <a:xfrm>
            <a:off x="2820692" y="3075712"/>
            <a:ext cx="3346644" cy="2067792"/>
            <a:chOff x="4084320" y="4487594"/>
            <a:chExt cx="4059936" cy="2370406"/>
          </a:xfrm>
          <a:solidFill>
            <a:schemeClr val="bg1">
              <a:lumMod val="85000"/>
            </a:schemeClr>
          </a:solidFill>
        </p:grpSpPr>
        <p:sp>
          <p:nvSpPr>
            <p:cNvPr id="4" name="Rectangle 3"/>
            <p:cNvSpPr/>
            <p:nvPr/>
          </p:nvSpPr>
          <p:spPr>
            <a:xfrm>
              <a:off x="4084320" y="4487594"/>
              <a:ext cx="4059936" cy="23704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191423" y="5023134"/>
              <a:ext cx="1845733" cy="369332"/>
            </a:xfrm>
            <a:prstGeom prst="rect">
              <a:avLst/>
            </a:prstGeom>
            <a:grpFill/>
          </p:spPr>
          <p:txBody>
            <a:bodyPr wrap="square" rtlCol="0">
              <a:spAutoFit/>
            </a:bodyPr>
            <a:lstStyle/>
            <a:p>
              <a:pPr algn="ctr"/>
              <a:endParaRPr lang="en-US" sz="1200" spc="225" dirty="0">
                <a:latin typeface="Lato Black" panose="020F0A02020204030203" pitchFamily="34" charset="0"/>
              </a:endParaRPr>
            </a:p>
          </p:txBody>
        </p:sp>
        <p:sp>
          <p:nvSpPr>
            <p:cNvPr id="9" name="TextBox 8">
              <a:hlinkClick r:id="" action="ppaction://noaction"/>
            </p:cNvPr>
            <p:cNvSpPr txBox="1"/>
            <p:nvPr/>
          </p:nvSpPr>
          <p:spPr>
            <a:xfrm>
              <a:off x="4085007" y="4928377"/>
              <a:ext cx="3653301" cy="1587684"/>
            </a:xfrm>
            <a:prstGeom prst="rect">
              <a:avLst/>
            </a:prstGeom>
            <a:grpFill/>
          </p:spPr>
          <p:txBody>
            <a:bodyPr wrap="square" rtlCol="0">
              <a:spAutoFit/>
            </a:bodyPr>
            <a:lstStyle/>
            <a:p>
              <a:pPr lvl="1">
                <a:buFont typeface="Wingdings" pitchFamily="2" charset="2"/>
                <a:buChar char="ü"/>
              </a:pPr>
              <a:r>
                <a:rPr lang="it-IT" altLang="it-IT" b="1" dirty="0" smtClean="0">
                  <a:latin typeface="Gisha" panose="020B0502040204020203" pitchFamily="34" charset="-79"/>
                  <a:cs typeface="Gisha" panose="020B0502040204020203" pitchFamily="34" charset="-79"/>
                </a:rPr>
                <a:t>ragionevoli e proporzionati </a:t>
              </a:r>
              <a:r>
                <a:rPr lang="it-IT" altLang="it-IT" dirty="0" smtClean="0">
                  <a:latin typeface="Gisha" panose="020B0502040204020203" pitchFamily="34" charset="-79"/>
                  <a:cs typeface="Gisha" panose="020B0502040204020203" pitchFamily="34" charset="-79"/>
                </a:rPr>
                <a:t>e tali da non incidere sul comportamento dell'intermediario in alcun modo che sia pregiudizievole per gli interessi del cliente;</a:t>
              </a:r>
            </a:p>
          </p:txBody>
        </p:sp>
      </p:grpSp>
      <p:grpSp>
        <p:nvGrpSpPr>
          <p:cNvPr id="13" name="Group 12"/>
          <p:cNvGrpSpPr/>
          <p:nvPr/>
        </p:nvGrpSpPr>
        <p:grpSpPr>
          <a:xfrm>
            <a:off x="5932449" y="3097503"/>
            <a:ext cx="3211552" cy="2045997"/>
            <a:chOff x="8166135" y="4487594"/>
            <a:chExt cx="4061737" cy="2370406"/>
          </a:xfrm>
          <a:solidFill>
            <a:schemeClr val="bg1"/>
          </a:solidFill>
        </p:grpSpPr>
        <p:sp>
          <p:nvSpPr>
            <p:cNvPr id="5" name="Rectangle 4"/>
            <p:cNvSpPr/>
            <p:nvPr/>
          </p:nvSpPr>
          <p:spPr>
            <a:xfrm>
              <a:off x="8167936" y="4487594"/>
              <a:ext cx="4059936" cy="23704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9275039" y="5023134"/>
              <a:ext cx="1845733" cy="369332"/>
            </a:xfrm>
            <a:prstGeom prst="rect">
              <a:avLst/>
            </a:prstGeom>
            <a:grpFill/>
          </p:spPr>
          <p:txBody>
            <a:bodyPr wrap="square" rtlCol="0">
              <a:spAutoFit/>
            </a:bodyPr>
            <a:lstStyle/>
            <a:p>
              <a:pPr algn="ctr"/>
              <a:endParaRPr lang="en-US" sz="1200" spc="225" dirty="0">
                <a:latin typeface="Lato Black" panose="020F0A02020204030203" pitchFamily="34" charset="0"/>
              </a:endParaRPr>
            </a:p>
          </p:txBody>
        </p:sp>
        <p:sp>
          <p:nvSpPr>
            <p:cNvPr id="11" name="TextBox 10">
              <a:hlinkClick r:id="" action="ppaction://noaction"/>
            </p:cNvPr>
            <p:cNvSpPr txBox="1"/>
            <p:nvPr/>
          </p:nvSpPr>
          <p:spPr>
            <a:xfrm>
              <a:off x="8166135" y="4849556"/>
              <a:ext cx="4061736" cy="1604597"/>
            </a:xfrm>
            <a:prstGeom prst="rect">
              <a:avLst/>
            </a:prstGeom>
            <a:grpFill/>
          </p:spPr>
          <p:txBody>
            <a:bodyPr wrap="square" rtlCol="0">
              <a:spAutoFit/>
            </a:bodyPr>
            <a:lstStyle/>
            <a:p>
              <a:pPr lvl="1">
                <a:buFont typeface="Wingdings" pitchFamily="2" charset="2"/>
                <a:buChar char="ü"/>
              </a:pPr>
              <a:r>
                <a:rPr lang="it-IT" altLang="it-IT" b="1" dirty="0" smtClean="0">
                  <a:latin typeface="Gisha" panose="020B0502040204020203" pitchFamily="34" charset="-79"/>
                  <a:cs typeface="Gisha" panose="020B0502040204020203" pitchFamily="34" charset="-79"/>
                </a:rPr>
                <a:t>comunicati ai clienti </a:t>
              </a:r>
              <a:r>
                <a:rPr lang="it-IT" altLang="it-IT" dirty="0" smtClean="0">
                  <a:latin typeface="Gisha" panose="020B0502040204020203" pitchFamily="34" charset="-79"/>
                  <a:cs typeface="Gisha" panose="020B0502040204020203" pitchFamily="34" charset="-79"/>
                </a:rPr>
                <a:t>prima della prestazione dei servizi di investimento o accessori. Tali benefici possono essere descritti in modo generico.</a:t>
              </a:r>
            </a:p>
            <a:p>
              <a:pPr>
                <a:buFont typeface="Wingdings" pitchFamily="2" charset="2"/>
                <a:buChar char="ü"/>
              </a:pPr>
              <a:endParaRPr lang="it-IT" altLang="it-IT" dirty="0" smtClean="0">
                <a:latin typeface="Gisha" panose="020B0502040204020203" pitchFamily="34" charset="-79"/>
                <a:cs typeface="Gisha" panose="020B0502040204020203" pitchFamily="34" charset="-79"/>
              </a:endParaRPr>
            </a:p>
          </p:txBody>
        </p:sp>
      </p:grpSp>
      <p:grpSp>
        <p:nvGrpSpPr>
          <p:cNvPr id="23" name="Gruppo 22"/>
          <p:cNvGrpSpPr/>
          <p:nvPr/>
        </p:nvGrpSpPr>
        <p:grpSpPr>
          <a:xfrm>
            <a:off x="1" y="0"/>
            <a:ext cx="9143999" cy="516988"/>
            <a:chOff x="0" y="0"/>
            <a:chExt cx="12191999" cy="689317"/>
          </a:xfrm>
        </p:grpSpPr>
        <p:sp>
          <p:nvSpPr>
            <p:cNvPr id="24"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Connettore 1 24"/>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Connettore 1 25"/>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Connettore 1 26"/>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asellaDiTesto 29">
            <a:extLst>
              <a:ext uri="{FF2B5EF4-FFF2-40B4-BE49-F238E27FC236}">
                <a16:creationId xmlns:a16="http://schemas.microsoft.com/office/drawing/2014/main" id="{304167E2-FC02-42EB-8B05-A00D61918DD1}"/>
              </a:ext>
            </a:extLst>
          </p:cNvPr>
          <p:cNvSpPr txBox="1"/>
          <p:nvPr/>
        </p:nvSpPr>
        <p:spPr>
          <a:xfrm>
            <a:off x="760862" y="0"/>
            <a:ext cx="6762857"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7/</a:t>
            </a:r>
            <a:r>
              <a:rPr lang="it-IT" sz="1800" b="1" dirty="0" err="1" smtClean="0">
                <a:solidFill>
                  <a:schemeClr val="bg1"/>
                </a:solidFill>
                <a:latin typeface="Corbel" panose="020B0503020204020204" pitchFamily="34" charset="0"/>
              </a:rPr>
              <a:t>7</a:t>
            </a:r>
            <a:endParaRPr lang="it-IT" sz="1800" b="1" dirty="0">
              <a:solidFill>
                <a:schemeClr val="bg1"/>
              </a:solidFill>
              <a:latin typeface="Corbel" panose="020B0503020204020204" pitchFamily="34" charset="0"/>
            </a:endParaRPr>
          </a:p>
        </p:txBody>
      </p:sp>
      <p:sp>
        <p:nvSpPr>
          <p:cNvPr id="31" name="CasellaDiTesto 30">
            <a:extLst>
              <a:ext uri="{FF2B5EF4-FFF2-40B4-BE49-F238E27FC236}">
                <a16:creationId xmlns:a16="http://schemas.microsoft.com/office/drawing/2014/main" id="{1F2B98D7-4B1A-48B6-850C-CBC5BE5F51D1}"/>
              </a:ext>
            </a:extLst>
          </p:cNvPr>
          <p:cNvSpPr txBox="1"/>
          <p:nvPr/>
        </p:nvSpPr>
        <p:spPr>
          <a:xfrm>
            <a:off x="8474928" y="59188"/>
            <a:ext cx="541326" cy="307777"/>
          </a:xfrm>
          <a:prstGeom prst="rect">
            <a:avLst/>
          </a:prstGeom>
          <a:noFill/>
        </p:spPr>
        <p:txBody>
          <a:bodyPr wrap="square" rtlCol="0">
            <a:spAutoFit/>
          </a:bodyPr>
          <a:lstStyle/>
          <a:p>
            <a:r>
              <a:rPr lang="it-IT" dirty="0" smtClean="0">
                <a:solidFill>
                  <a:schemeClr val="bg1"/>
                </a:solidFill>
              </a:rPr>
              <a:t>13</a:t>
            </a:r>
            <a:endParaRPr lang="it-IT" dirty="0">
              <a:solidFill>
                <a:schemeClr val="bg1"/>
              </a:solidFill>
            </a:endParaRPr>
          </a:p>
        </p:txBody>
      </p:sp>
      <p:sp>
        <p:nvSpPr>
          <p:cNvPr id="32" name="Ovale 31">
            <a:extLst>
              <a:ext uri="{FF2B5EF4-FFF2-40B4-BE49-F238E27FC236}">
                <a16:creationId xmlns:a16="http://schemas.microsoft.com/office/drawing/2014/main" id="{D04AC03F-0037-4A18-9D38-DE314FA354F3}"/>
              </a:ext>
            </a:extLst>
          </p:cNvPr>
          <p:cNvSpPr/>
          <p:nvPr/>
        </p:nvSpPr>
        <p:spPr>
          <a:xfrm>
            <a:off x="242253" y="79972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47" name="Ovale 46">
            <a:extLst>
              <a:ext uri="{FF2B5EF4-FFF2-40B4-BE49-F238E27FC236}">
                <a16:creationId xmlns:a16="http://schemas.microsoft.com/office/drawing/2014/main" id="{FF3BA2CB-58E3-4DFC-8F62-07E565B912E7}"/>
              </a:ext>
            </a:extLst>
          </p:cNvPr>
          <p:cNvSpPr/>
          <p:nvPr/>
        </p:nvSpPr>
        <p:spPr>
          <a:xfrm>
            <a:off x="6874007" y="313709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4</a:t>
            </a:r>
            <a:endParaRPr lang="it-IT" sz="1400" dirty="0"/>
          </a:p>
        </p:txBody>
      </p:sp>
      <p:sp>
        <p:nvSpPr>
          <p:cNvPr id="48" name="Ovale 47">
            <a:extLst>
              <a:ext uri="{FF2B5EF4-FFF2-40B4-BE49-F238E27FC236}">
                <a16:creationId xmlns:a16="http://schemas.microsoft.com/office/drawing/2014/main" id="{FF3BA2CB-58E3-4DFC-8F62-07E565B912E7}"/>
              </a:ext>
            </a:extLst>
          </p:cNvPr>
          <p:cNvSpPr/>
          <p:nvPr/>
        </p:nvSpPr>
        <p:spPr>
          <a:xfrm>
            <a:off x="3690619" y="311707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a:t>
            </a:r>
            <a:endParaRPr lang="it-IT" sz="1400" dirty="0"/>
          </a:p>
        </p:txBody>
      </p:sp>
      <p:sp>
        <p:nvSpPr>
          <p:cNvPr id="49" name="Ovale 48">
            <a:extLst>
              <a:ext uri="{FF2B5EF4-FFF2-40B4-BE49-F238E27FC236}">
                <a16:creationId xmlns:a16="http://schemas.microsoft.com/office/drawing/2014/main" id="{FF3BA2CB-58E3-4DFC-8F62-07E565B912E7}"/>
              </a:ext>
            </a:extLst>
          </p:cNvPr>
          <p:cNvSpPr/>
          <p:nvPr/>
        </p:nvSpPr>
        <p:spPr>
          <a:xfrm>
            <a:off x="338391" y="332308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51" name="Rettangolo 50">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https://unsplash.com/photos/Cdz_lvnl37k</a:t>
            </a:r>
            <a:endParaRPr lang="it-IT" dirty="0">
              <a:latin typeface="Gisha" panose="020B0502040204020203" pitchFamily="34" charset="-79"/>
              <a:cs typeface="Gisha" panose="020B0502040204020203" pitchFamily="34" charset="-79"/>
            </a:endParaRPr>
          </a:p>
        </p:txBody>
      </p:sp>
    </p:spTree>
    <p:custDataLst>
      <p:tags r:id="rId1"/>
    </p:custDataLst>
    <p:extLst>
      <p:ext uri="{BB962C8B-B14F-4D97-AF65-F5344CB8AC3E}">
        <p14:creationId xmlns:p14="http://schemas.microsoft.com/office/powerpoint/2010/main" val="25924425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Narrative, History, Dream, Tell, Fairy Tales, Book"/>
          <p:cNvPicPr>
            <a:picLocks noChangeAspect="1" noChangeArrowheads="1"/>
          </p:cNvPicPr>
          <p:nvPr/>
        </p:nvPicPr>
        <p:blipFill>
          <a:blip r:embed="rId4" cstate="print"/>
          <a:srcRect t="20370" b="18519"/>
          <a:stretch>
            <a:fillRect/>
          </a:stretch>
        </p:blipFill>
        <p:spPr bwMode="auto">
          <a:xfrm>
            <a:off x="0" y="0"/>
            <a:ext cx="9144000" cy="3143250"/>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rPr>
              <a:t>La fornitura di ricerca in materia di investimenti 1/2</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14</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https://pixabay.com/en/narrative-history-dream-tell-794978/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Durata pagina </a:t>
            </a:r>
          </a:p>
          <a:p>
            <a:r>
              <a:rPr lang="it-IT" dirty="0" smtClean="0">
                <a:latin typeface="Gisha" panose="020B0502040204020203" pitchFamily="34" charset="-79"/>
                <a:cs typeface="Gisha" panose="020B0502040204020203" pitchFamily="34" charset="-79"/>
              </a:rPr>
              <a:t>5 </a:t>
            </a:r>
            <a:r>
              <a:rPr lang="it-IT" dirty="0" err="1" smtClean="0">
                <a:latin typeface="Gisha" panose="020B0502040204020203" pitchFamily="34" charset="-79"/>
                <a:cs typeface="Gisha" panose="020B0502040204020203" pitchFamily="34" charset="-79"/>
              </a:rPr>
              <a:t>ec</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3179711"/>
            <a:ext cx="9144000" cy="1815882"/>
          </a:xfrm>
          <a:prstGeom prst="rect">
            <a:avLst/>
          </a:prstGeom>
        </p:spPr>
        <p:txBody>
          <a:bodyPr wrap="square">
            <a:spAutoFit/>
          </a:bodyPr>
          <a:lstStyle/>
          <a:p>
            <a:r>
              <a:rPr lang="it-IT" altLang="it-IT" sz="1600" dirty="0" smtClean="0">
                <a:latin typeface="Gisha" panose="020B0502040204020203" pitchFamily="34" charset="-79"/>
                <a:cs typeface="Gisha" panose="020B0502040204020203" pitchFamily="34" charset="-79"/>
              </a:rPr>
              <a:t>L’</a:t>
            </a:r>
            <a:r>
              <a:rPr lang="it-IT" altLang="it-IT" sz="1600" b="1" dirty="0" smtClean="0">
                <a:latin typeface="Gisha" panose="020B0502040204020203" pitchFamily="34" charset="-79"/>
                <a:cs typeface="Gisha" panose="020B0502040204020203" pitchFamily="34" charset="-79"/>
              </a:rPr>
              <a:t>art. 55, comma 1,  del RI della Consob </a:t>
            </a:r>
            <a:r>
              <a:rPr lang="it-IT" altLang="it-IT" sz="1600" dirty="0" smtClean="0">
                <a:latin typeface="Gisha" panose="020B0502040204020203" pitchFamily="34" charset="-79"/>
                <a:cs typeface="Gisha" panose="020B0502040204020203" pitchFamily="34" charset="-79"/>
              </a:rPr>
              <a:t>stabilisce che  la fornitura di </a:t>
            </a:r>
            <a:r>
              <a:rPr lang="it-IT" altLang="it-IT" sz="1600" b="1" dirty="0" smtClean="0">
                <a:latin typeface="Gisha" panose="020B0502040204020203" pitchFamily="34" charset="-79"/>
                <a:cs typeface="Gisha" panose="020B0502040204020203" pitchFamily="34" charset="-79"/>
              </a:rPr>
              <a:t>ricerca in materia di investimenti</a:t>
            </a:r>
            <a:r>
              <a:rPr lang="it-IT" altLang="it-IT" sz="1600" dirty="0" smtClean="0">
                <a:latin typeface="Gisha" panose="020B0502040204020203" pitchFamily="34" charset="-79"/>
                <a:cs typeface="Gisha" panose="020B0502040204020203" pitchFamily="34" charset="-79"/>
              </a:rPr>
              <a:t> da parte di terzi agli intermediari che prestano il servizio di gestione di portafogli o, altri servizi di investimento o accessori non è considerata un incentivo se viene pagata:</a:t>
            </a:r>
          </a:p>
          <a:p>
            <a:pPr>
              <a:buFont typeface="Wingdings" pitchFamily="2" charset="2"/>
              <a:buChar char="ü"/>
            </a:pPr>
            <a:endParaRPr lang="it-IT" altLang="it-IT" sz="1600" dirty="0" smtClean="0">
              <a:latin typeface="Gisha" panose="020B0502040204020203" pitchFamily="34" charset="-79"/>
              <a:cs typeface="Gisha" panose="020B0502040204020203" pitchFamily="34" charset="-79"/>
            </a:endParaRPr>
          </a:p>
          <a:p>
            <a:pPr>
              <a:buFont typeface="Wingdings" pitchFamily="2" charset="2"/>
              <a:buChar char="ü"/>
            </a:pPr>
            <a:r>
              <a:rPr lang="it-IT" altLang="it-IT" sz="1600" dirty="0" smtClean="0">
                <a:latin typeface="Gisha" panose="020B0502040204020203" pitchFamily="34" charset="-79"/>
                <a:cs typeface="Gisha" panose="020B0502040204020203" pitchFamily="34" charset="-79"/>
              </a:rPr>
              <a:t>direttamente dagli intermediari mediante risorse proprie;</a:t>
            </a:r>
          </a:p>
          <a:p>
            <a:pPr>
              <a:buFont typeface="Wingdings" pitchFamily="2" charset="2"/>
              <a:buChar char="ü"/>
            </a:pPr>
            <a:r>
              <a:rPr lang="it-IT" altLang="it-IT" sz="1600" dirty="0" smtClean="0">
                <a:latin typeface="Gisha" panose="020B0502040204020203" pitchFamily="34" charset="-79"/>
                <a:cs typeface="Gisha" panose="020B0502040204020203" pitchFamily="34" charset="-79"/>
              </a:rPr>
              <a:t>attraverso un apposito conto di pagamento per la ricerca controllato dagli intermediari, purché siano soddisfatte le condizioni che seguono.</a:t>
            </a:r>
          </a:p>
        </p:txBody>
      </p:sp>
      <p:sp>
        <p:nvSpPr>
          <p:cNvPr id="36" name="Ovale 35">
            <a:extLst>
              <a:ext uri="{FF2B5EF4-FFF2-40B4-BE49-F238E27FC236}">
                <a16:creationId xmlns:a16="http://schemas.microsoft.com/office/drawing/2014/main" id="{FF3BA2CB-58E3-4DFC-8F62-07E565B912E7}"/>
              </a:ext>
            </a:extLst>
          </p:cNvPr>
          <p:cNvSpPr/>
          <p:nvPr/>
        </p:nvSpPr>
        <p:spPr>
          <a:xfrm>
            <a:off x="-1390650" y="397225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arrative, History, Dream, Tell, Fairy Tales, Book"/>
          <p:cNvPicPr>
            <a:picLocks noChangeAspect="1" noChangeArrowheads="1"/>
          </p:cNvPicPr>
          <p:nvPr/>
        </p:nvPicPr>
        <p:blipFill>
          <a:blip r:embed="rId4" cstate="print"/>
          <a:srcRect l="19375" r="45208"/>
          <a:stretch>
            <a:fillRect/>
          </a:stretch>
        </p:blipFill>
        <p:spPr bwMode="auto">
          <a:xfrm>
            <a:off x="0" y="0"/>
            <a:ext cx="3238500" cy="5143501"/>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rPr>
              <a:t>La fornitura di ricerca in materia di investimenti 2/</a:t>
            </a:r>
            <a:r>
              <a:rPr lang="it-IT" sz="1800" b="1" dirty="0" err="1" smtClean="0">
                <a:solidFill>
                  <a:schemeClr val="bg1"/>
                </a:solidFill>
              </a:rPr>
              <a:t>2</a:t>
            </a:r>
            <a:endParaRPr lang="it-IT" sz="1800" b="1" dirty="0" smtClean="0">
              <a:solidFill>
                <a:schemeClr val="bg1"/>
              </a:solidFill>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15</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https://pixabay.com/en/narrative-history-dream-tell-794978/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Pop up</a:t>
            </a:r>
          </a:p>
          <a:p>
            <a:endParaRPr lang="it-IT" dirty="0" smtClean="0">
              <a:latin typeface="Gisha" panose="020B0502040204020203" pitchFamily="34" charset="-79"/>
              <a:cs typeface="Gisha" panose="020B0502040204020203" pitchFamily="34" charset="-79"/>
            </a:endParaRPr>
          </a:p>
        </p:txBody>
      </p:sp>
      <p:sp>
        <p:nvSpPr>
          <p:cNvPr id="33" name="Rettangolo 32"/>
          <p:cNvSpPr/>
          <p:nvPr/>
        </p:nvSpPr>
        <p:spPr>
          <a:xfrm>
            <a:off x="2876550" y="474611"/>
            <a:ext cx="6267450" cy="4031873"/>
          </a:xfrm>
          <a:prstGeom prst="rect">
            <a:avLst/>
          </a:prstGeom>
        </p:spPr>
        <p:txBody>
          <a:bodyPr wrap="square">
            <a:spAutoFit/>
          </a:bodyPr>
          <a:lstStyle/>
          <a:p>
            <a:pPr lvl="1"/>
            <a:r>
              <a:rPr lang="it-IT" altLang="it-IT" sz="1600" b="1" dirty="0" smtClean="0">
                <a:latin typeface="Gisha" panose="020B0502040204020203" pitchFamily="34" charset="-79"/>
                <a:cs typeface="Gisha" panose="020B0502040204020203" pitchFamily="34" charset="-79"/>
              </a:rPr>
              <a:t>Condizioni da rispettare</a:t>
            </a:r>
          </a:p>
          <a:p>
            <a:pPr lvl="1"/>
            <a:endParaRPr lang="it-IT" altLang="it-IT" sz="1600"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sz="1600" dirty="0" smtClean="0">
                <a:latin typeface="Gisha" panose="020B0502040204020203" pitchFamily="34" charset="-79"/>
                <a:cs typeface="Gisha" panose="020B0502040204020203" pitchFamily="34" charset="-79"/>
              </a:rPr>
              <a:t> il conto di pagamento è finanziato da uno specifico onere per la ricerca a carico dei clienti;</a:t>
            </a:r>
          </a:p>
          <a:p>
            <a:pPr lvl="1">
              <a:buFont typeface="Wingdings" pitchFamily="2" charset="2"/>
              <a:buChar char="ü"/>
            </a:pPr>
            <a:r>
              <a:rPr lang="it-IT" altLang="it-IT" sz="1600" dirty="0" smtClean="0">
                <a:latin typeface="Gisha" panose="020B0502040204020203" pitchFamily="34" charset="-79"/>
                <a:cs typeface="Gisha" panose="020B0502040204020203" pitchFamily="34" charset="-79"/>
              </a:rPr>
              <a:t> gli intermediari stabiliscono e valutano regolarmente un budget per la ricerca;</a:t>
            </a:r>
          </a:p>
          <a:p>
            <a:pPr lvl="1">
              <a:buFont typeface="Wingdings" pitchFamily="2" charset="2"/>
              <a:buChar char="ü"/>
            </a:pPr>
            <a:r>
              <a:rPr lang="it-IT" altLang="it-IT" sz="1600" dirty="0" smtClean="0">
                <a:latin typeface="Gisha" panose="020B0502040204020203" pitchFamily="34" charset="-79"/>
                <a:cs typeface="Gisha" panose="020B0502040204020203" pitchFamily="34" charset="-79"/>
              </a:rPr>
              <a:t> gli intermediari sono responsabili della tenuta del conto di pagamento. La gestione di tale conto può essere delegata a terzi, purché ciò agevoli l'acquisto della ricerca fornita da terzi e i pagamenti a favore di quest’ultimi siano effettuati, senza indebiti ritardi, a nome degli intermediari, conformemente alle loro istruzioni;</a:t>
            </a:r>
          </a:p>
          <a:p>
            <a:pPr lvl="1">
              <a:buFont typeface="Wingdings" pitchFamily="2" charset="2"/>
              <a:buChar char="ü"/>
            </a:pPr>
            <a:r>
              <a:rPr lang="it-IT" altLang="it-IT" sz="1600" dirty="0" smtClean="0">
                <a:latin typeface="Gisha" panose="020B0502040204020203" pitchFamily="34" charset="-79"/>
                <a:cs typeface="Gisha" panose="020B0502040204020203" pitchFamily="34" charset="-79"/>
              </a:rPr>
              <a:t> gli intermediari valutano regolarmente, sulla base di rigorosi criteri, la qualità della ricerca acquistata e come la stessa è in grado di contribuire all’assunzione di decisioni di investimento nell’interesse dei clienti. </a:t>
            </a:r>
          </a:p>
        </p:txBody>
      </p:sp>
      <p:sp>
        <p:nvSpPr>
          <p:cNvPr id="36" name="Ovale 35">
            <a:extLst>
              <a:ext uri="{FF2B5EF4-FFF2-40B4-BE49-F238E27FC236}">
                <a16:creationId xmlns:a16="http://schemas.microsoft.com/office/drawing/2014/main" id="{FF3BA2CB-58E3-4DFC-8F62-07E565B912E7}"/>
              </a:ext>
            </a:extLst>
          </p:cNvPr>
          <p:cNvSpPr/>
          <p:nvPr/>
        </p:nvSpPr>
        <p:spPr>
          <a:xfrm>
            <a:off x="-1390650" y="397225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pic>
        <p:nvPicPr>
          <p:cNvPr id="14" name="Picture 2" descr="Risultati immagini per occhiali icona">
            <a:extLst>
              <a:ext uri="{FF2B5EF4-FFF2-40B4-BE49-F238E27FC236}">
                <a16:creationId xmlns:a16="http://schemas.microsoft.com/office/drawing/2014/main" id="{289C2302-2B79-4640-A296-453A84E02487}"/>
              </a:ext>
            </a:extLst>
          </p:cNvPr>
          <p:cNvPicPr>
            <a:picLocks noChangeAspect="1" noChangeArrowheads="1"/>
          </p:cNvPicPr>
          <p:nvPr/>
        </p:nvPicPr>
        <p:blipFill>
          <a:blip r:embed="rId5" cstate="print"/>
          <a:srcRect/>
          <a:stretch>
            <a:fillRect/>
          </a:stretch>
        </p:blipFill>
        <p:spPr bwMode="auto">
          <a:xfrm>
            <a:off x="5701612" y="4261954"/>
            <a:ext cx="881546" cy="881546"/>
          </a:xfrm>
          <a:prstGeom prst="rect">
            <a:avLst/>
          </a:prstGeom>
          <a:noFill/>
        </p:spPr>
      </p:pic>
      <p:sp>
        <p:nvSpPr>
          <p:cNvPr id="15" name="CasellaDiTesto 14">
            <a:extLst>
              <a:ext uri="{FF2B5EF4-FFF2-40B4-BE49-F238E27FC236}">
                <a16:creationId xmlns:a16="http://schemas.microsoft.com/office/drawing/2014/main" id="{DB72D460-F15D-4E46-8BEA-DCFD7EB49E4D}"/>
              </a:ext>
            </a:extLst>
          </p:cNvPr>
          <p:cNvSpPr txBox="1"/>
          <p:nvPr/>
        </p:nvSpPr>
        <p:spPr>
          <a:xfrm>
            <a:off x="5768918" y="4835723"/>
            <a:ext cx="3409864" cy="307777"/>
          </a:xfrm>
          <a:prstGeom prst="rect">
            <a:avLst/>
          </a:prstGeom>
          <a:noFill/>
        </p:spPr>
        <p:txBody>
          <a:bodyPr wrap="square" rtlCol="0">
            <a:spAutoFit/>
          </a:bodyPr>
          <a:lstStyle/>
          <a:p>
            <a:pPr algn="r"/>
            <a:r>
              <a:rPr lang="it-IT" i="1" dirty="0"/>
              <a:t>Fai clic sugli occhiali per approfondire</a:t>
            </a:r>
          </a:p>
        </p:txBody>
      </p:sp>
      <p:sp>
        <p:nvSpPr>
          <p:cNvPr id="17" name="Ovale 16">
            <a:extLst>
              <a:ext uri="{FF2B5EF4-FFF2-40B4-BE49-F238E27FC236}">
                <a16:creationId xmlns:a16="http://schemas.microsoft.com/office/drawing/2014/main" id="{FF3BA2CB-58E3-4DFC-8F62-07E565B912E7}"/>
              </a:ext>
            </a:extLst>
          </p:cNvPr>
          <p:cNvSpPr/>
          <p:nvPr/>
        </p:nvSpPr>
        <p:spPr>
          <a:xfrm>
            <a:off x="5832231" y="47291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8" name="Ovale 17">
            <a:extLst>
              <a:ext uri="{FF2B5EF4-FFF2-40B4-BE49-F238E27FC236}">
                <a16:creationId xmlns:a16="http://schemas.microsoft.com/office/drawing/2014/main" id="{FF3BA2CB-58E3-4DFC-8F62-07E565B912E7}"/>
              </a:ext>
            </a:extLst>
          </p:cNvPr>
          <p:cNvSpPr/>
          <p:nvPr/>
        </p:nvSpPr>
        <p:spPr>
          <a:xfrm>
            <a:off x="8953543" y="2320765"/>
            <a:ext cx="1047707" cy="6891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3-6</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Vintage, Scale, Balance, Balance Scale, Measurement"/>
          <p:cNvPicPr>
            <a:picLocks noChangeAspect="1" noChangeArrowheads="1"/>
          </p:cNvPicPr>
          <p:nvPr/>
        </p:nvPicPr>
        <p:blipFill>
          <a:blip r:embed="rId4" cstate="print"/>
          <a:srcRect t="65547"/>
          <a:stretch>
            <a:fillRect/>
          </a:stretch>
        </p:blipFill>
        <p:spPr bwMode="auto">
          <a:xfrm>
            <a:off x="0" y="476250"/>
            <a:ext cx="9144000" cy="2247900"/>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rPr>
              <a:t>L’onere per la ricerca 1/3</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16</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https://pixabay.com/en/vintage-scale-balance-balance-scale-2862708/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Durata pagina </a:t>
            </a:r>
          </a:p>
          <a:p>
            <a:r>
              <a:rPr lang="it-IT" dirty="0" smtClean="0">
                <a:latin typeface="Gisha" panose="020B0502040204020203" pitchFamily="34" charset="-79"/>
                <a:cs typeface="Gisha" panose="020B0502040204020203" pitchFamily="34" charset="-79"/>
              </a:rPr>
              <a:t>5 </a:t>
            </a:r>
            <a:r>
              <a:rPr lang="it-IT" dirty="0" err="1" smtClean="0">
                <a:latin typeface="Gisha" panose="020B0502040204020203" pitchFamily="34" charset="-79"/>
                <a:cs typeface="Gisha" panose="020B0502040204020203" pitchFamily="34" charset="-79"/>
              </a:rPr>
              <a:t>ec</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2836811"/>
            <a:ext cx="9144000" cy="2308324"/>
          </a:xfrm>
          <a:prstGeom prst="rect">
            <a:avLst/>
          </a:prstGeom>
        </p:spPr>
        <p:txBody>
          <a:bodyPr wrap="square">
            <a:spAutoFit/>
          </a:bodyPr>
          <a:lstStyle/>
          <a:p>
            <a:pPr algn="just"/>
            <a:r>
              <a:rPr lang="it-IT" altLang="it-IT" sz="1600" dirty="0" smtClean="0">
                <a:latin typeface="Gisha" panose="020B0502040204020203" pitchFamily="34" charset="-79"/>
                <a:cs typeface="Gisha" panose="020B0502040204020203" pitchFamily="34" charset="-79"/>
              </a:rPr>
              <a:t>Nel caso in cui la fornitura di ricerca  venga pagata attraverso un </a:t>
            </a:r>
            <a:r>
              <a:rPr lang="it-IT" altLang="it-IT" sz="1600" b="1" dirty="0" smtClean="0">
                <a:latin typeface="Gisha" panose="020B0502040204020203" pitchFamily="34" charset="-79"/>
                <a:cs typeface="Gisha" panose="020B0502040204020203" pitchFamily="34" charset="-79"/>
              </a:rPr>
              <a:t>apposito conto di pagamento per la ricerca </a:t>
            </a:r>
            <a:r>
              <a:rPr lang="it-IT" altLang="it-IT" sz="1600" dirty="0" smtClean="0">
                <a:latin typeface="Gisha" panose="020B0502040204020203" pitchFamily="34" charset="-79"/>
                <a:cs typeface="Gisha" panose="020B0502040204020203" pitchFamily="34" charset="-79"/>
              </a:rPr>
              <a:t>controllato dagli intermediari e il conto di pagamento sia finanziato da uno specifico onere per la ricerca a carico dei clienti, ai sensi dell’art. 56 del regolamento intermediari della Consob, tale onere:</a:t>
            </a:r>
          </a:p>
          <a:p>
            <a:pPr algn="just"/>
            <a:endParaRPr lang="it-IT" altLang="it-IT" sz="1600" dirty="0" smtClean="0">
              <a:latin typeface="Gisha" panose="020B0502040204020203" pitchFamily="34" charset="-79"/>
              <a:cs typeface="Gisha" panose="020B0502040204020203" pitchFamily="34" charset="-79"/>
            </a:endParaRPr>
          </a:p>
          <a:p>
            <a:pPr lvl="1" algn="just">
              <a:buFont typeface="Wingdings" pitchFamily="2" charset="2"/>
              <a:buChar char="ü"/>
            </a:pPr>
            <a:r>
              <a:rPr lang="it-IT" altLang="it-IT" sz="1600" dirty="0" smtClean="0">
                <a:latin typeface="Gisha" panose="020B0502040204020203" pitchFamily="34" charset="-79"/>
                <a:cs typeface="Gisha" panose="020B0502040204020203" pitchFamily="34" charset="-79"/>
              </a:rPr>
              <a:t> è determinato esclusivamente sulla base di un budget per la ricerca definito ai sensi dell’articolo 57 del regolamento stesso; </a:t>
            </a:r>
          </a:p>
          <a:p>
            <a:pPr lvl="1" algn="just">
              <a:buFont typeface="Wingdings" pitchFamily="2" charset="2"/>
              <a:buChar char="ü"/>
            </a:pPr>
            <a:r>
              <a:rPr lang="it-IT" altLang="it-IT" sz="1600" dirty="0" smtClean="0">
                <a:latin typeface="Gisha" panose="020B0502040204020203" pitchFamily="34" charset="-79"/>
                <a:cs typeface="Gisha" panose="020B0502040204020203" pitchFamily="34" charset="-79"/>
              </a:rPr>
              <a:t> non deve essere collegato al volume e/o al valore delle operazioni eseguite per conto dei clienti</a:t>
            </a:r>
            <a:r>
              <a:rPr lang="it-IT" b="1" dirty="0" smtClean="0"/>
              <a:t>.</a:t>
            </a:r>
          </a:p>
        </p:txBody>
      </p:sp>
      <p:sp>
        <p:nvSpPr>
          <p:cNvPr id="36" name="Ovale 35">
            <a:extLst>
              <a:ext uri="{FF2B5EF4-FFF2-40B4-BE49-F238E27FC236}">
                <a16:creationId xmlns:a16="http://schemas.microsoft.com/office/drawing/2014/main" id="{FF3BA2CB-58E3-4DFC-8F62-07E565B912E7}"/>
              </a:ext>
            </a:extLst>
          </p:cNvPr>
          <p:cNvSpPr/>
          <p:nvPr/>
        </p:nvSpPr>
        <p:spPr>
          <a:xfrm>
            <a:off x="0" y="399130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5" name="Ovale 14">
            <a:extLst>
              <a:ext uri="{FF2B5EF4-FFF2-40B4-BE49-F238E27FC236}">
                <a16:creationId xmlns:a16="http://schemas.microsoft.com/office/drawing/2014/main" id="{FF3BA2CB-58E3-4DFC-8F62-07E565B912E7}"/>
              </a:ext>
            </a:extLst>
          </p:cNvPr>
          <p:cNvSpPr/>
          <p:nvPr/>
        </p:nvSpPr>
        <p:spPr>
          <a:xfrm>
            <a:off x="-190457" y="26636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Vintage, Scale, Balance, Balance Scale, Measurement"/>
          <p:cNvPicPr>
            <a:picLocks noChangeAspect="1" noChangeArrowheads="1"/>
          </p:cNvPicPr>
          <p:nvPr/>
        </p:nvPicPr>
        <p:blipFill>
          <a:blip r:embed="rId4" cstate="print"/>
          <a:srcRect l="37049" t="28467" r="28993"/>
          <a:stretch>
            <a:fillRect/>
          </a:stretch>
        </p:blipFill>
        <p:spPr bwMode="auto">
          <a:xfrm>
            <a:off x="0" y="476250"/>
            <a:ext cx="3105150" cy="4667250"/>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rPr>
              <a:t>L’onere per la ricerca 2/3</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17</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https://pixabay.com/en/vintage-scale-balance-balance-scale-2862708/</a:t>
            </a:r>
            <a:r>
              <a:rPr lang="it-IT" dirty="0" smtClean="0">
                <a:latin typeface="Gisha" panose="020B0502040204020203" pitchFamily="34" charset="-79"/>
                <a:cs typeface="Gisha" panose="020B0502040204020203" pitchFamily="34" charset="-79"/>
              </a:rPr>
              <a:t>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Pop up</a:t>
            </a:r>
          </a:p>
          <a:p>
            <a:endParaRPr lang="it-IT" dirty="0" smtClean="0">
              <a:latin typeface="Gisha" panose="020B0502040204020203" pitchFamily="34" charset="-79"/>
              <a:cs typeface="Gisha" panose="020B0502040204020203" pitchFamily="34" charset="-79"/>
            </a:endParaRPr>
          </a:p>
        </p:txBody>
      </p:sp>
      <p:sp>
        <p:nvSpPr>
          <p:cNvPr id="33" name="Rettangolo 32"/>
          <p:cNvSpPr/>
          <p:nvPr/>
        </p:nvSpPr>
        <p:spPr>
          <a:xfrm>
            <a:off x="3257550" y="741311"/>
            <a:ext cx="5886450" cy="3539430"/>
          </a:xfrm>
          <a:prstGeom prst="rect">
            <a:avLst/>
          </a:prstGeom>
        </p:spPr>
        <p:txBody>
          <a:bodyPr wrap="square">
            <a:spAutoFit/>
          </a:bodyPr>
          <a:lstStyle/>
          <a:p>
            <a:pPr algn="just"/>
            <a:r>
              <a:rPr lang="it-IT" altLang="it-IT" sz="1600" dirty="0" smtClean="0">
                <a:latin typeface="Gisha" panose="020B0502040204020203" pitchFamily="34" charset="-79"/>
                <a:cs typeface="Gisha" panose="020B0502040204020203" pitchFamily="34" charset="-79"/>
              </a:rPr>
              <a:t>Quando l’onere per la ricerca a carico dei clienti </a:t>
            </a:r>
            <a:r>
              <a:rPr lang="it-IT" altLang="it-IT" sz="1600" b="1" dirty="0" smtClean="0">
                <a:latin typeface="Gisha" panose="020B0502040204020203" pitchFamily="34" charset="-79"/>
                <a:cs typeface="Gisha" panose="020B0502040204020203" pitchFamily="34" charset="-79"/>
              </a:rPr>
              <a:t>non viene riscosso separatamente</a:t>
            </a:r>
            <a:r>
              <a:rPr lang="it-IT" altLang="it-IT" sz="1600" dirty="0" smtClean="0">
                <a:latin typeface="Gisha" panose="020B0502040204020203" pitchFamily="34" charset="-79"/>
                <a:cs typeface="Gisha" panose="020B0502040204020203" pitchFamily="34" charset="-79"/>
              </a:rPr>
              <a:t>, ma unitamente a una commissione di negoziazione, tale onere deve essere  identificato in maniera distinta e devono essere  soddisfatte le condizioni di cui agli articoli 55, comma 1, lettera b), già viste alla pagina precedente,  e quando </a:t>
            </a:r>
            <a:r>
              <a:rPr lang="it-IT" altLang="it-IT" sz="1600" b="1" dirty="0" smtClean="0">
                <a:latin typeface="Gisha" panose="020B0502040204020203" pitchFamily="34" charset="-79"/>
                <a:cs typeface="Gisha" panose="020B0502040204020203" pitchFamily="34" charset="-79"/>
              </a:rPr>
              <a:t>utilizzano un conto di pagamento per la ricerca</a:t>
            </a:r>
            <a:r>
              <a:rPr lang="it-IT" altLang="it-IT" sz="1600" dirty="0" smtClean="0">
                <a:latin typeface="Gisha" panose="020B0502040204020203" pitchFamily="34" charset="-79"/>
                <a:cs typeface="Gisha" panose="020B0502040204020203" pitchFamily="34" charset="-79"/>
              </a:rPr>
              <a:t>, gli intermediari forniscono ai clienti:</a:t>
            </a:r>
          </a:p>
          <a:p>
            <a:pPr algn="just"/>
            <a:endParaRPr lang="it-IT" altLang="it-IT" sz="1600" dirty="0" smtClean="0">
              <a:latin typeface="Gisha" panose="020B0502040204020203" pitchFamily="34" charset="-79"/>
              <a:cs typeface="Gisha" panose="020B0502040204020203" pitchFamily="34" charset="-79"/>
            </a:endParaRPr>
          </a:p>
          <a:p>
            <a:pPr lvl="1" algn="just">
              <a:buFont typeface="Wingdings" pitchFamily="2" charset="2"/>
              <a:buChar char="ü"/>
            </a:pPr>
            <a:r>
              <a:rPr lang="it-IT" altLang="it-IT" sz="1600" dirty="0" smtClean="0">
                <a:latin typeface="Gisha" panose="020B0502040204020203" pitchFamily="34" charset="-79"/>
                <a:cs typeface="Gisha" panose="020B0502040204020203" pitchFamily="34" charset="-79"/>
              </a:rPr>
              <a:t> prima della prestazione dei servizi di investimento, informazioni sull’importo previsto nel budget per la ricerca e sull’entità dell’onere per la ricerca stimato per ciascun cliente;</a:t>
            </a:r>
          </a:p>
          <a:p>
            <a:pPr lvl="1" algn="just">
              <a:buFont typeface="Wingdings" pitchFamily="2" charset="2"/>
              <a:buChar char="ü"/>
            </a:pPr>
            <a:r>
              <a:rPr lang="it-IT" altLang="it-IT" sz="1600" dirty="0" smtClean="0">
                <a:latin typeface="Gisha" panose="020B0502040204020203" pitchFamily="34" charset="-79"/>
                <a:cs typeface="Gisha" panose="020B0502040204020203" pitchFamily="34" charset="-79"/>
              </a:rPr>
              <a:t>su base annuale, informazioni sui costi totali che ciascun cliente ha sostenuto per la ricerca.</a:t>
            </a:r>
          </a:p>
        </p:txBody>
      </p:sp>
      <p:sp>
        <p:nvSpPr>
          <p:cNvPr id="36" name="Ovale 35">
            <a:extLst>
              <a:ext uri="{FF2B5EF4-FFF2-40B4-BE49-F238E27FC236}">
                <a16:creationId xmlns:a16="http://schemas.microsoft.com/office/drawing/2014/main" id="{FF3BA2CB-58E3-4DFC-8F62-07E565B912E7}"/>
              </a:ext>
            </a:extLst>
          </p:cNvPr>
          <p:cNvSpPr/>
          <p:nvPr/>
        </p:nvSpPr>
        <p:spPr>
          <a:xfrm>
            <a:off x="-1390650" y="397225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7" name="Ovale 16">
            <a:extLst>
              <a:ext uri="{FF2B5EF4-FFF2-40B4-BE49-F238E27FC236}">
                <a16:creationId xmlns:a16="http://schemas.microsoft.com/office/drawing/2014/main" id="{FF3BA2CB-58E3-4DFC-8F62-07E565B912E7}"/>
              </a:ext>
            </a:extLst>
          </p:cNvPr>
          <p:cNvSpPr/>
          <p:nvPr/>
        </p:nvSpPr>
        <p:spPr>
          <a:xfrm>
            <a:off x="4251081" y="339565"/>
            <a:ext cx="1711569" cy="498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2-4</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Vintage, Scale, Balance, Balance Scale, Measurement"/>
          <p:cNvPicPr>
            <a:picLocks noChangeAspect="1" noChangeArrowheads="1"/>
          </p:cNvPicPr>
          <p:nvPr/>
        </p:nvPicPr>
        <p:blipFill>
          <a:blip r:embed="rId4" cstate="print"/>
          <a:srcRect t="65547"/>
          <a:stretch>
            <a:fillRect/>
          </a:stretch>
        </p:blipFill>
        <p:spPr bwMode="auto">
          <a:xfrm>
            <a:off x="0" y="476250"/>
            <a:ext cx="9144000" cy="2247900"/>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rPr>
              <a:t>L’onere per la ricerca 3/</a:t>
            </a:r>
            <a:r>
              <a:rPr lang="it-IT" sz="1800" b="1" dirty="0" err="1" smtClean="0">
                <a:solidFill>
                  <a:schemeClr val="bg1"/>
                </a:solidFill>
              </a:rPr>
              <a:t>3</a:t>
            </a:r>
            <a:endParaRPr lang="it-IT" sz="1800" b="1" dirty="0" smtClean="0">
              <a:solidFill>
                <a:schemeClr val="bg1"/>
              </a:solidFill>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18</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https://pixabay.com/en/vintage-scale-balance-balance-scale-2862708/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Durata pagina </a:t>
            </a:r>
          </a:p>
          <a:p>
            <a:r>
              <a:rPr lang="it-IT" dirty="0" smtClean="0">
                <a:latin typeface="Gisha" panose="020B0502040204020203" pitchFamily="34" charset="-79"/>
                <a:cs typeface="Gisha" panose="020B0502040204020203" pitchFamily="34" charset="-79"/>
              </a:rPr>
              <a:t>5 </a:t>
            </a:r>
            <a:r>
              <a:rPr lang="it-IT" dirty="0" err="1" smtClean="0">
                <a:latin typeface="Gisha" panose="020B0502040204020203" pitchFamily="34" charset="-79"/>
                <a:cs typeface="Gisha" panose="020B0502040204020203" pitchFamily="34" charset="-79"/>
              </a:rPr>
              <a:t>ec</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2836811"/>
            <a:ext cx="9144000" cy="2062103"/>
          </a:xfrm>
          <a:prstGeom prst="rect">
            <a:avLst/>
          </a:prstGeom>
        </p:spPr>
        <p:txBody>
          <a:bodyPr wrap="square">
            <a:spAutoFit/>
          </a:bodyPr>
          <a:lstStyle/>
          <a:p>
            <a:pPr algn="just"/>
            <a:r>
              <a:rPr lang="it-IT" altLang="it-IT" sz="1600" dirty="0" smtClean="0">
                <a:latin typeface="Gisha" panose="020B0502040204020203" pitchFamily="34" charset="-79"/>
                <a:cs typeface="Gisha" panose="020B0502040204020203" pitchFamily="34" charset="-79"/>
              </a:rPr>
              <a:t>L'ammontare complessivo degli oneri per la ricerca ricevuti dai clienti non può superare il budget per la ricerca, salvo quanto previsto dall’articolo 57, comma 4, del regolamento intermediari, secondo cui gli intermediari possono </a:t>
            </a:r>
            <a:r>
              <a:rPr lang="it-IT" altLang="it-IT" sz="1600" b="1" dirty="0" smtClean="0">
                <a:latin typeface="Gisha" panose="020B0502040204020203" pitchFamily="34" charset="-79"/>
                <a:cs typeface="Gisha" panose="020B0502040204020203" pitchFamily="34" charset="-79"/>
              </a:rPr>
              <a:t>incrementare il budget </a:t>
            </a:r>
            <a:r>
              <a:rPr lang="it-IT" altLang="it-IT" sz="1600" dirty="0" smtClean="0">
                <a:latin typeface="Gisha" panose="020B0502040204020203" pitchFamily="34" charset="-79"/>
                <a:cs typeface="Gisha" panose="020B0502040204020203" pitchFamily="34" charset="-79"/>
              </a:rPr>
              <a:t>per la ricerca solo dopo aver informato i clienti, in modo chiaro, di tale circostanza.</a:t>
            </a:r>
          </a:p>
          <a:p>
            <a:pPr algn="just"/>
            <a:endParaRPr lang="it-IT" altLang="it-IT" sz="1600" dirty="0" smtClean="0">
              <a:latin typeface="Gisha" panose="020B0502040204020203" pitchFamily="34" charset="-79"/>
              <a:cs typeface="Gisha" panose="020B0502040204020203" pitchFamily="34" charset="-79"/>
            </a:endParaRPr>
          </a:p>
          <a:p>
            <a:pPr algn="just"/>
            <a:r>
              <a:rPr lang="it-IT" altLang="it-IT" sz="1600" dirty="0" smtClean="0">
                <a:latin typeface="Gisha" panose="020B0502040204020203" pitchFamily="34" charset="-79"/>
                <a:cs typeface="Gisha" panose="020B0502040204020203" pitchFamily="34" charset="-79"/>
              </a:rPr>
              <a:t>Nel mandato di gestione o in altra documentazione contrattuale riguardante la disciplina del rapporto con i clienti, viene indicato l'onere per la ricerca determinato sulla base del budget di cui al comma 1 e la frequenza con cui il medesimo verrà addebitato a ciascun cliente nel corso dell'anno.</a:t>
            </a:r>
          </a:p>
        </p:txBody>
      </p:sp>
      <p:sp>
        <p:nvSpPr>
          <p:cNvPr id="36" name="Ovale 35">
            <a:extLst>
              <a:ext uri="{FF2B5EF4-FFF2-40B4-BE49-F238E27FC236}">
                <a16:creationId xmlns:a16="http://schemas.microsoft.com/office/drawing/2014/main" id="{FF3BA2CB-58E3-4DFC-8F62-07E565B912E7}"/>
              </a:ext>
            </a:extLst>
          </p:cNvPr>
          <p:cNvSpPr/>
          <p:nvPr/>
        </p:nvSpPr>
        <p:spPr>
          <a:xfrm>
            <a:off x="-380913" y="423895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380913" y="336851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14" name="Ovale 13">
            <a:extLst>
              <a:ext uri="{FF2B5EF4-FFF2-40B4-BE49-F238E27FC236}">
                <a16:creationId xmlns:a16="http://schemas.microsoft.com/office/drawing/2014/main" id="{FF3BA2CB-58E3-4DFC-8F62-07E565B912E7}"/>
              </a:ext>
            </a:extLst>
          </p:cNvPr>
          <p:cNvSpPr/>
          <p:nvPr/>
        </p:nvSpPr>
        <p:spPr>
          <a:xfrm>
            <a:off x="1314537" y="12920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descr="Immagine2.tif"/>
          <p:cNvPicPr>
            <a:picLocks noChangeAspect="1"/>
          </p:cNvPicPr>
          <p:nvPr/>
        </p:nvPicPr>
        <p:blipFill>
          <a:blip r:embed="rId4" cstate="print"/>
          <a:srcRect t="9669"/>
          <a:stretch>
            <a:fillRect/>
          </a:stretch>
        </p:blipFill>
        <p:spPr>
          <a:xfrm>
            <a:off x="25958" y="497305"/>
            <a:ext cx="9092083" cy="4646195"/>
          </a:xfrm>
          <a:prstGeom prst="rect">
            <a:avLst/>
          </a:prstGeom>
        </p:spPr>
      </p:pic>
      <p:sp>
        <p:nvSpPr>
          <p:cNvPr id="22" name="TextBox 21"/>
          <p:cNvSpPr txBox="1"/>
          <p:nvPr/>
        </p:nvSpPr>
        <p:spPr>
          <a:xfrm>
            <a:off x="7493001" y="81894"/>
            <a:ext cx="342900" cy="400333"/>
          </a:xfrm>
          <a:prstGeom prst="ellipse">
            <a:avLst/>
          </a:prstGeom>
          <a:noFill/>
          <a:ln>
            <a:noFill/>
          </a:ln>
        </p:spPr>
        <p:txBody>
          <a:bodyPr wrap="square" lIns="68580" tIns="34290" rIns="68580" bIns="34290" rtlCol="0">
            <a:spAutoFit/>
          </a:bodyPr>
          <a:lstStyle/>
          <a:p>
            <a:pPr algn="ctr"/>
            <a:r>
              <a:rPr lang="en-US" dirty="0">
                <a:solidFill>
                  <a:srgbClr val="E5E7E7"/>
                </a:solidFill>
                <a:latin typeface="Lato Light" panose="020F0302020204030203" pitchFamily="34" charset="0"/>
                <a:sym typeface="Wingdings 2" panose="05020102010507070707" pitchFamily="18" charset="2"/>
              </a:rPr>
              <a:t></a:t>
            </a:r>
            <a:endParaRPr lang="en-US" dirty="0">
              <a:solidFill>
                <a:srgbClr val="E5E7E7"/>
              </a:solidFill>
              <a:latin typeface="Lato Light" panose="020F0302020204030203" pitchFamily="34" charset="0"/>
            </a:endParaRPr>
          </a:p>
        </p:txBody>
      </p:sp>
      <p:grpSp>
        <p:nvGrpSpPr>
          <p:cNvPr id="3" name="Gruppo 32"/>
          <p:cNvGrpSpPr/>
          <p:nvPr/>
        </p:nvGrpSpPr>
        <p:grpSpPr>
          <a:xfrm>
            <a:off x="1" y="0"/>
            <a:ext cx="9143999" cy="516988"/>
            <a:chOff x="0" y="0"/>
            <a:chExt cx="12191999" cy="689317"/>
          </a:xfrm>
        </p:grpSpPr>
        <p:sp>
          <p:nvSpPr>
            <p:cNvPr id="27"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Connettore 1 27"/>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Connettore 1 29"/>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Rettangolo 31"/>
          <p:cNvSpPr/>
          <p:nvPr/>
        </p:nvSpPr>
        <p:spPr>
          <a:xfrm>
            <a:off x="-4154905" y="1219199"/>
            <a:ext cx="4154905" cy="2534653"/>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dirty="0" smtClean="0"/>
              <a:t>Note sviluppo</a:t>
            </a:r>
          </a:p>
          <a:p>
            <a:endParaRPr lang="it-IT" dirty="0" smtClean="0"/>
          </a:p>
          <a:p>
            <a:r>
              <a:rPr lang="it-IT" dirty="0" smtClean="0"/>
              <a:t>Il cliente ha chiesto una pagina di copertina.</a:t>
            </a:r>
          </a:p>
          <a:p>
            <a:r>
              <a:rPr lang="it-IT" dirty="0" smtClean="0"/>
              <a:t>Leggera </a:t>
            </a:r>
            <a:r>
              <a:rPr lang="it-IT" dirty="0" err="1" smtClean="0"/>
              <a:t>intro</a:t>
            </a:r>
            <a:r>
              <a:rPr lang="it-IT" dirty="0" smtClean="0"/>
              <a:t> solo musicale per consentire la lettura della slide con le info. Facciamole uscire con animazione.</a:t>
            </a:r>
            <a:endParaRPr lang="it-IT" dirty="0"/>
          </a:p>
          <a:p>
            <a:endParaRPr lang="it-IT" dirty="0"/>
          </a:p>
          <a:p>
            <a:endParaRPr lang="it-IT" dirty="0"/>
          </a:p>
        </p:txBody>
      </p:sp>
      <p:sp>
        <p:nvSpPr>
          <p:cNvPr id="2" name="CasellaDiTesto 1">
            <a:extLst>
              <a:ext uri="{FF2B5EF4-FFF2-40B4-BE49-F238E27FC236}">
                <a16:creationId xmlns:a16="http://schemas.microsoft.com/office/drawing/2014/main" id="{6AE2EE71-2A04-4185-88EE-F7968E51B583}"/>
              </a:ext>
            </a:extLst>
          </p:cNvPr>
          <p:cNvSpPr txBox="1"/>
          <p:nvPr/>
        </p:nvSpPr>
        <p:spPr>
          <a:xfrm>
            <a:off x="747215" y="62759"/>
            <a:ext cx="3367585"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Benvenuto</a:t>
            </a:r>
            <a:endParaRPr lang="it-IT" sz="1800" b="1" dirty="0">
              <a:solidFill>
                <a:schemeClr val="bg1"/>
              </a:solidFill>
              <a:latin typeface="Corbel" panose="020B0503020204020204" pitchFamily="34" charset="0"/>
            </a:endParaRPr>
          </a:p>
        </p:txBody>
      </p:sp>
      <p:sp>
        <p:nvSpPr>
          <p:cNvPr id="15" name="CasellaDiTesto 14">
            <a:extLst>
              <a:ext uri="{FF2B5EF4-FFF2-40B4-BE49-F238E27FC236}">
                <a16:creationId xmlns:a16="http://schemas.microsoft.com/office/drawing/2014/main" id="{4BB4861E-C818-46D0-844A-3B78C1D3C07B}"/>
              </a:ext>
            </a:extLst>
          </p:cNvPr>
          <p:cNvSpPr txBox="1"/>
          <p:nvPr/>
        </p:nvSpPr>
        <p:spPr>
          <a:xfrm>
            <a:off x="8799616" y="59188"/>
            <a:ext cx="216637" cy="307777"/>
          </a:xfrm>
          <a:prstGeom prst="rect">
            <a:avLst/>
          </a:prstGeom>
          <a:noFill/>
        </p:spPr>
        <p:txBody>
          <a:bodyPr wrap="square" rtlCol="0">
            <a:spAutoFit/>
          </a:bodyPr>
          <a:lstStyle/>
          <a:p>
            <a:r>
              <a:rPr lang="it-IT" dirty="0">
                <a:solidFill>
                  <a:schemeClr val="bg1"/>
                </a:solidFill>
              </a:rPr>
              <a:t>1</a:t>
            </a:r>
          </a:p>
        </p:txBody>
      </p:sp>
      <p:sp>
        <p:nvSpPr>
          <p:cNvPr id="26" name="Rectangle 4">
            <a:extLst>
              <a:ext uri="{FF2B5EF4-FFF2-40B4-BE49-F238E27FC236}">
                <a16:creationId xmlns:a16="http://schemas.microsoft.com/office/drawing/2014/main" id="{6F92717E-7CDE-4CCC-A194-5CC8A5A8F348}"/>
              </a:ext>
            </a:extLst>
          </p:cNvPr>
          <p:cNvSpPr/>
          <p:nvPr/>
        </p:nvSpPr>
        <p:spPr>
          <a:xfrm>
            <a:off x="1" y="786064"/>
            <a:ext cx="9144000" cy="4138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it-IT" sz="2000" dirty="0" smtClean="0">
              <a:solidFill>
                <a:schemeClr val="tx1"/>
              </a:solidFill>
              <a:latin typeface="Gisha" panose="020B0502040204020203" pitchFamily="34" charset="-79"/>
              <a:cs typeface="Gisha" panose="020B0502040204020203" pitchFamily="34" charset="-79"/>
            </a:endParaRPr>
          </a:p>
          <a:p>
            <a:pPr algn="ctr"/>
            <a:endParaRPr lang="it-IT" sz="2000" dirty="0" smtClean="0">
              <a:solidFill>
                <a:schemeClr val="tx1"/>
              </a:solidFill>
              <a:latin typeface="Gisha" panose="020B0502040204020203" pitchFamily="34" charset="-79"/>
              <a:cs typeface="Gisha" panose="020B0502040204020203" pitchFamily="34" charset="-79"/>
            </a:endParaRPr>
          </a:p>
          <a:p>
            <a:pPr algn="ctr"/>
            <a:endParaRPr lang="it-IT" sz="2000" dirty="0" smtClean="0">
              <a:solidFill>
                <a:schemeClr val="tx1"/>
              </a:solidFill>
              <a:latin typeface="Gisha" panose="020B0502040204020203" pitchFamily="34" charset="-79"/>
              <a:cs typeface="Gisha" panose="020B0502040204020203" pitchFamily="34" charset="-79"/>
            </a:endParaRPr>
          </a:p>
          <a:p>
            <a:pPr algn="ctr"/>
            <a:r>
              <a:rPr lang="it-IT" sz="2000" dirty="0" smtClean="0">
                <a:solidFill>
                  <a:schemeClr val="tx1"/>
                </a:solidFill>
                <a:latin typeface="Gisha" panose="020B0502040204020203" pitchFamily="34" charset="-79"/>
                <a:cs typeface="Gisha" panose="020B0502040204020203" pitchFamily="34" charset="-79"/>
              </a:rPr>
              <a:t>Benvenuto nel corso online</a:t>
            </a:r>
          </a:p>
          <a:p>
            <a:pPr algn="ctr"/>
            <a:r>
              <a:rPr lang="it-IT" sz="1600" dirty="0" smtClean="0">
                <a:solidFill>
                  <a:schemeClr val="tx1"/>
                </a:solidFill>
                <a:latin typeface="Gisha" pitchFamily="34" charset="-79"/>
                <a:cs typeface="Gisha" pitchFamily="34" charset="-79"/>
              </a:rPr>
              <a:t> </a:t>
            </a:r>
            <a:r>
              <a:rPr lang="it-IT" sz="2000" b="1" dirty="0" smtClean="0">
                <a:solidFill>
                  <a:schemeClr val="tx1"/>
                </a:solidFill>
                <a:latin typeface="Gisha" pitchFamily="34" charset="-79"/>
                <a:cs typeface="Gisha" pitchFamily="34" charset="-79"/>
              </a:rPr>
              <a:t>La gestione di portafoglio e la valutazione di adeguatezza</a:t>
            </a:r>
          </a:p>
          <a:p>
            <a:pPr algn="ctr"/>
            <a:endParaRPr lang="it-IT" sz="2000" dirty="0" smtClean="0">
              <a:solidFill>
                <a:schemeClr val="tx1"/>
              </a:solidFill>
              <a:latin typeface="Gisha" pitchFamily="34" charset="-79"/>
              <a:cs typeface="Gisha" pitchFamily="34" charset="-79"/>
            </a:endParaRPr>
          </a:p>
          <a:p>
            <a:pPr algn="ctr"/>
            <a:endParaRPr lang="it-IT" sz="2000" dirty="0" smtClean="0">
              <a:solidFill>
                <a:schemeClr val="tx1"/>
              </a:solidFill>
              <a:latin typeface="Gisha" pitchFamily="34" charset="-79"/>
              <a:cs typeface="Gisha" pitchFamily="34" charset="-79"/>
            </a:endParaRPr>
          </a:p>
          <a:p>
            <a:pPr algn="ctr"/>
            <a:r>
              <a:rPr lang="it-IT" sz="2000" dirty="0" smtClean="0">
                <a:solidFill>
                  <a:schemeClr val="tx1"/>
                </a:solidFill>
                <a:latin typeface="Gisha" pitchFamily="34" charset="-79"/>
                <a:cs typeface="Gisha" pitchFamily="34" charset="-79"/>
              </a:rPr>
              <a:t>Docente</a:t>
            </a:r>
          </a:p>
          <a:p>
            <a:pPr algn="ctr">
              <a:spcBef>
                <a:spcPct val="0"/>
              </a:spcBef>
              <a:defRPr/>
            </a:pPr>
            <a:r>
              <a:rPr lang="it-IT" sz="2000" dirty="0" smtClean="0">
                <a:solidFill>
                  <a:schemeClr val="tx1"/>
                </a:solidFill>
              </a:rPr>
              <a:t>prof. Francesco Mazzini</a:t>
            </a:r>
          </a:p>
          <a:p>
            <a:pPr algn="ctr">
              <a:spcBef>
                <a:spcPct val="0"/>
              </a:spcBef>
              <a:defRPr/>
            </a:pPr>
            <a:endParaRPr lang="it-IT" sz="2000" dirty="0" smtClean="0">
              <a:solidFill>
                <a:schemeClr val="tx1"/>
              </a:solidFill>
              <a:latin typeface="Gisha" pitchFamily="34" charset="-79"/>
              <a:cs typeface="Gisha" pitchFamily="34" charset="-79"/>
            </a:endParaRPr>
          </a:p>
          <a:p>
            <a:pPr lvl="0" algn="ctr" defTabSz="914400" fontAlgn="base">
              <a:spcBef>
                <a:spcPct val="0"/>
              </a:spcBef>
              <a:spcAft>
                <a:spcPct val="0"/>
              </a:spcAft>
            </a:pPr>
            <a:endParaRPr lang="it-IT" sz="1600" dirty="0" smtClean="0">
              <a:solidFill>
                <a:schemeClr val="tx1"/>
              </a:solidFill>
              <a:latin typeface="Gisha" pitchFamily="34" charset="-79"/>
              <a:cs typeface="Gisha" pitchFamily="34" charset="-79"/>
            </a:endParaRPr>
          </a:p>
          <a:p>
            <a:pPr lvl="0" algn="ctr" defTabSz="914400" fontAlgn="base">
              <a:spcBef>
                <a:spcPct val="0"/>
              </a:spcBef>
              <a:spcAft>
                <a:spcPct val="0"/>
              </a:spcAft>
            </a:pPr>
            <a:endParaRPr lang="it-IT" sz="1600" dirty="0" smtClean="0">
              <a:solidFill>
                <a:schemeClr val="tx1"/>
              </a:solidFill>
              <a:latin typeface="Gisha" pitchFamily="34" charset="-79"/>
              <a:cs typeface="Gisha" pitchFamily="34" charset="-79"/>
            </a:endParaRPr>
          </a:p>
          <a:p>
            <a:pPr lvl="0" algn="ctr" defTabSz="914400" fontAlgn="base">
              <a:spcBef>
                <a:spcPct val="0"/>
              </a:spcBef>
              <a:spcAft>
                <a:spcPct val="0"/>
              </a:spcAft>
            </a:pPr>
            <a:endParaRPr lang="it-IT" sz="1600" dirty="0">
              <a:solidFill>
                <a:schemeClr val="tx1"/>
              </a:solidFill>
              <a:latin typeface="Gisha" pitchFamily="34" charset="-79"/>
              <a:cs typeface="Gisha" pitchFamily="34" charset="-79"/>
            </a:endParaRPr>
          </a:p>
        </p:txBody>
      </p:sp>
      <p:sp>
        <p:nvSpPr>
          <p:cNvPr id="13" name="Ovale 12">
            <a:extLst>
              <a:ext uri="{FF2B5EF4-FFF2-40B4-BE49-F238E27FC236}">
                <a16:creationId xmlns:a16="http://schemas.microsoft.com/office/drawing/2014/main" id="{41497AE1-E361-4B96-8562-528C92402E9F}"/>
              </a:ext>
            </a:extLst>
          </p:cNvPr>
          <p:cNvSpPr/>
          <p:nvPr/>
        </p:nvSpPr>
        <p:spPr>
          <a:xfrm>
            <a:off x="1890302" y="66797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4" name="Ovale 13">
            <a:extLst>
              <a:ext uri="{FF2B5EF4-FFF2-40B4-BE49-F238E27FC236}">
                <a16:creationId xmlns:a16="http://schemas.microsoft.com/office/drawing/2014/main" id="{41497AE1-E361-4B96-8562-528C92402E9F}"/>
              </a:ext>
            </a:extLst>
          </p:cNvPr>
          <p:cNvSpPr/>
          <p:nvPr/>
        </p:nvSpPr>
        <p:spPr>
          <a:xfrm>
            <a:off x="2572092" y="2392499"/>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16" name="Ovale 15">
            <a:extLst>
              <a:ext uri="{FF2B5EF4-FFF2-40B4-BE49-F238E27FC236}">
                <a16:creationId xmlns:a16="http://schemas.microsoft.com/office/drawing/2014/main" id="{41497AE1-E361-4B96-8562-528C92402E9F}"/>
              </a:ext>
            </a:extLst>
          </p:cNvPr>
          <p:cNvSpPr/>
          <p:nvPr/>
        </p:nvSpPr>
        <p:spPr>
          <a:xfrm>
            <a:off x="3430344" y="411702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a:t>
            </a:r>
            <a:endParaRPr lang="it-IT" sz="1400" dirty="0"/>
          </a:p>
        </p:txBody>
      </p:sp>
    </p:spTree>
    <p:custDataLst>
      <p:tags r:id="rId1"/>
    </p:custDataLst>
    <p:extLst>
      <p:ext uri="{BB962C8B-B14F-4D97-AF65-F5344CB8AC3E}">
        <p14:creationId xmlns:p14="http://schemas.microsoft.com/office/powerpoint/2010/main" val="14741734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ntainer, Spices, Seasoning, White, Ingredient"/>
          <p:cNvPicPr>
            <a:picLocks noChangeAspect="1" noChangeArrowheads="1"/>
          </p:cNvPicPr>
          <p:nvPr/>
        </p:nvPicPr>
        <p:blipFill>
          <a:blip r:embed="rId4" cstate="print"/>
          <a:srcRect b="41067"/>
          <a:stretch>
            <a:fillRect/>
          </a:stretch>
        </p:blipFill>
        <p:spPr bwMode="auto">
          <a:xfrm>
            <a:off x="0" y="466492"/>
            <a:ext cx="9144000" cy="3592552"/>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1/7</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19</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https://unsplash.com/photos/3y1zF4hIPCg</a:t>
            </a:r>
          </a:p>
          <a:p>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Durata pagina </a:t>
            </a:r>
          </a:p>
          <a:p>
            <a:r>
              <a:rPr lang="it-IT" dirty="0" smtClean="0">
                <a:latin typeface="Gisha" panose="020B0502040204020203" pitchFamily="34" charset="-79"/>
                <a:cs typeface="Gisha" panose="020B0502040204020203" pitchFamily="34" charset="-79"/>
              </a:rPr>
              <a:t>5 </a:t>
            </a:r>
            <a:r>
              <a:rPr lang="it-IT" dirty="0" err="1" smtClean="0">
                <a:latin typeface="Gisha" panose="020B0502040204020203" pitchFamily="34" charset="-79"/>
                <a:cs typeface="Gisha" panose="020B0502040204020203" pitchFamily="34" charset="-79"/>
              </a:rPr>
              <a:t>ec</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❶ diapositiva modificata</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4132211"/>
            <a:ext cx="9144000" cy="1231106"/>
          </a:xfrm>
          <a:prstGeom prst="rect">
            <a:avLst/>
          </a:prstGeom>
        </p:spPr>
        <p:txBody>
          <a:bodyPr wrap="square">
            <a:spAutoFit/>
          </a:bodyPr>
          <a:lstStyle/>
          <a:p>
            <a:pPr algn="just"/>
            <a:endParaRPr lang="it-IT" altLang="it-IT" sz="1200" dirty="0">
              <a:latin typeface="Gisha" panose="020B0502040204020203" pitchFamily="34" charset="-79"/>
              <a:cs typeface="Gisha" panose="020B0502040204020203" pitchFamily="34" charset="-79"/>
            </a:endParaRPr>
          </a:p>
          <a:p>
            <a:pPr algn="just"/>
            <a:r>
              <a:rPr lang="it-IT" altLang="it-IT" sz="1200" dirty="0">
                <a:latin typeface="Gisha" panose="020B0502040204020203" pitchFamily="34" charset="-79"/>
                <a:cs typeface="Gisha" panose="020B0502040204020203" pitchFamily="34" charset="-79"/>
              </a:rPr>
              <a:t>L’art. 37 del RI, che disciplina in generale i contratti per la prestazione dei servizi di investimento, prevede che gli intermediari forniscano i propri servizi di investimento</a:t>
            </a:r>
            <a:r>
              <a:rPr lang="it-IT" sz="1200" dirty="0">
                <a:latin typeface="Gisha" panose="020B0502040204020203" pitchFamily="34" charset="-79"/>
                <a:cs typeface="Gisha" panose="020B0502040204020203" pitchFamily="34" charset="-79"/>
              </a:rPr>
              <a:t>, compresa la consulenza in materia di investimenti che preveda lo svolgimento di una valutazione periodica dell’adeguatezza degli strumenti finanziari o dei servizi raccomandati, sulla base di un apposito contratto scritto; una copia di tale contratto è consegnata al cliente.</a:t>
            </a:r>
            <a:endParaRPr lang="it-IT" altLang="it-IT" sz="1200" dirty="0">
              <a:latin typeface="Gisha" panose="020B0502040204020203" pitchFamily="34" charset="-79"/>
              <a:cs typeface="Gisha" panose="020B0502040204020203" pitchFamily="34" charset="-79"/>
            </a:endParaRPr>
          </a:p>
          <a:p>
            <a:pPr algn="just"/>
            <a:endParaRPr lang="it-IT" altLang="it-IT" dirty="0" smtClean="0">
              <a:latin typeface="Gisha" panose="020B0502040204020203" pitchFamily="34" charset="-79"/>
              <a:cs typeface="Gisha" panose="020B0502040204020203" pitchFamily="34" charset="-79"/>
            </a:endParaRPr>
          </a:p>
        </p:txBody>
      </p:sp>
      <p:sp>
        <p:nvSpPr>
          <p:cNvPr id="36" name="Ovale 35">
            <a:extLst>
              <a:ext uri="{FF2B5EF4-FFF2-40B4-BE49-F238E27FC236}">
                <a16:creationId xmlns:a16="http://schemas.microsoft.com/office/drawing/2014/main" id="{FF3BA2CB-58E3-4DFC-8F62-07E565B912E7}"/>
              </a:ext>
            </a:extLst>
          </p:cNvPr>
          <p:cNvSpPr/>
          <p:nvPr/>
        </p:nvSpPr>
        <p:spPr>
          <a:xfrm>
            <a:off x="0" y="399130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2/7</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20</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4"/>
              </a:rPr>
              <a:t>https://pixabay.com/en/vintage-scale-balance-balance-scale-2862708/</a:t>
            </a:r>
            <a:r>
              <a:rPr lang="it-IT" dirty="0" smtClean="0">
                <a:latin typeface="Gisha" panose="020B0502040204020203" pitchFamily="34" charset="-79"/>
                <a:cs typeface="Gisha" panose="020B0502040204020203" pitchFamily="34" charset="-79"/>
              </a:rPr>
              <a:t>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Pop up</a:t>
            </a:r>
          </a:p>
          <a:p>
            <a:endParaRPr lang="it-IT" dirty="0" smtClean="0">
              <a:latin typeface="Gisha" panose="020B0502040204020203" pitchFamily="34" charset="-79"/>
              <a:cs typeface="Gisha" panose="020B0502040204020203" pitchFamily="34" charset="-79"/>
            </a:endParaRPr>
          </a:p>
        </p:txBody>
      </p:sp>
      <p:sp>
        <p:nvSpPr>
          <p:cNvPr id="33" name="Rettangolo 32"/>
          <p:cNvSpPr/>
          <p:nvPr/>
        </p:nvSpPr>
        <p:spPr>
          <a:xfrm>
            <a:off x="3518048" y="793794"/>
            <a:ext cx="5392036" cy="4247317"/>
          </a:xfrm>
          <a:prstGeom prst="rect">
            <a:avLst/>
          </a:prstGeom>
        </p:spPr>
        <p:txBody>
          <a:bodyPr wrap="square">
            <a:spAutoFit/>
          </a:bodyPr>
          <a:lstStyle/>
          <a:p>
            <a:r>
              <a:rPr lang="it-IT" sz="1800" dirty="0"/>
              <a:t>Gli intermediari devono, altresì, applicare l’art. 58 del regolamento (UE) 2017/565, secondo cui  le imprese di investimento  (gli intermediari)  che prestano a un cliente un servizio di investimento o servizio accessorio stipulano con il cliente un accordo di base per iscritto, su supporto cartaceo o altro supporto durevole, che stabilisce i diritti e gli obblighi essenziali dell'impresa e del cliente. </a:t>
            </a:r>
          </a:p>
          <a:p>
            <a:endParaRPr lang="it-IT" sz="1800" dirty="0" smtClean="0"/>
          </a:p>
          <a:p>
            <a:endParaRPr lang="it-IT" sz="1800" dirty="0"/>
          </a:p>
          <a:p>
            <a:r>
              <a:rPr lang="it-IT" sz="1800" dirty="0" smtClean="0"/>
              <a:t>Le </a:t>
            </a:r>
            <a:r>
              <a:rPr lang="it-IT" sz="1800" dirty="0"/>
              <a:t>imprese di investimento che forniscono consulenza in materia di investimenti ottemperano a tale obbligo solo qualora sia effettuata una valutazione periodica dell'idoneità degli strumenti finanziari o dei servizi raccomandati. </a:t>
            </a:r>
            <a:endParaRPr lang="it-IT" sz="1800" dirty="0"/>
          </a:p>
        </p:txBody>
      </p:sp>
      <p:sp>
        <p:nvSpPr>
          <p:cNvPr id="36" name="Ovale 35">
            <a:extLst>
              <a:ext uri="{FF2B5EF4-FFF2-40B4-BE49-F238E27FC236}">
                <a16:creationId xmlns:a16="http://schemas.microsoft.com/office/drawing/2014/main" id="{FF3BA2CB-58E3-4DFC-8F62-07E565B912E7}"/>
              </a:ext>
            </a:extLst>
          </p:cNvPr>
          <p:cNvSpPr/>
          <p:nvPr/>
        </p:nvSpPr>
        <p:spPr>
          <a:xfrm>
            <a:off x="3072515" y="389782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7" name="Ovale 16">
            <a:extLst>
              <a:ext uri="{FF2B5EF4-FFF2-40B4-BE49-F238E27FC236}">
                <a16:creationId xmlns:a16="http://schemas.microsoft.com/office/drawing/2014/main" id="{FF3BA2CB-58E3-4DFC-8F62-07E565B912E7}"/>
              </a:ext>
            </a:extLst>
          </p:cNvPr>
          <p:cNvSpPr/>
          <p:nvPr/>
        </p:nvSpPr>
        <p:spPr>
          <a:xfrm>
            <a:off x="3118563" y="720817"/>
            <a:ext cx="299240" cy="498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pic>
        <p:nvPicPr>
          <p:cNvPr id="15" name="Picture 2" descr="Container, Spices, Seasoning, White, Ingredient"/>
          <p:cNvPicPr>
            <a:picLocks noChangeAspect="1" noChangeArrowheads="1"/>
          </p:cNvPicPr>
          <p:nvPr/>
        </p:nvPicPr>
        <p:blipFill>
          <a:blip r:embed="rId5" cstate="print"/>
          <a:srcRect b="41067"/>
          <a:stretch>
            <a:fillRect/>
          </a:stretch>
        </p:blipFill>
        <p:spPr bwMode="auto">
          <a:xfrm>
            <a:off x="0" y="466492"/>
            <a:ext cx="3241343" cy="4677008"/>
          </a:xfrm>
          <a:prstGeom prst="rect">
            <a:avLst/>
          </a:prstGeom>
          <a:noFill/>
        </p:spPr>
      </p:pic>
      <p:sp>
        <p:nvSpPr>
          <p:cNvPr id="3" name="Ovale 2"/>
          <p:cNvSpPr/>
          <p:nvPr/>
        </p:nvSpPr>
        <p:spPr>
          <a:xfrm>
            <a:off x="9643730" y="215153"/>
            <a:ext cx="1605517" cy="10820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smtClean="0"/>
              <a:t>new</a:t>
            </a:r>
            <a:endParaRPr lang="it-IT" dirty="0"/>
          </a:p>
        </p:txBody>
      </p:sp>
    </p:spTree>
    <p:custDataLst>
      <p:tags r:id="rId1"/>
    </p:custDataLst>
    <p:extLst>
      <p:ext uri="{BB962C8B-B14F-4D97-AF65-F5344CB8AC3E}">
        <p14:creationId xmlns:p14="http://schemas.microsoft.com/office/powerpoint/2010/main" val="143536524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3/7</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21</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4"/>
              </a:rPr>
              <a:t>https://pixabay.com/en/vintage-scale-balance-balance-scale-2862708/</a:t>
            </a:r>
            <a:r>
              <a:rPr lang="it-IT" dirty="0" smtClean="0">
                <a:latin typeface="Gisha" panose="020B0502040204020203" pitchFamily="34" charset="-79"/>
                <a:cs typeface="Gisha" panose="020B0502040204020203" pitchFamily="34" charset="-79"/>
              </a:rPr>
              <a:t>  </a:t>
            </a:r>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Pop up</a:t>
            </a:r>
          </a:p>
          <a:p>
            <a:endParaRPr lang="it-IT" dirty="0" smtClean="0">
              <a:latin typeface="Gisha" panose="020B0502040204020203" pitchFamily="34" charset="-79"/>
              <a:cs typeface="Gisha" panose="020B0502040204020203" pitchFamily="34" charset="-79"/>
            </a:endParaRPr>
          </a:p>
        </p:txBody>
      </p:sp>
      <p:sp>
        <p:nvSpPr>
          <p:cNvPr id="33" name="Rettangolo 32"/>
          <p:cNvSpPr/>
          <p:nvPr/>
        </p:nvSpPr>
        <p:spPr>
          <a:xfrm>
            <a:off x="3518048" y="793794"/>
            <a:ext cx="5392036" cy="3539430"/>
          </a:xfrm>
          <a:prstGeom prst="rect">
            <a:avLst/>
          </a:prstGeom>
        </p:spPr>
        <p:txBody>
          <a:bodyPr wrap="square">
            <a:spAutoFit/>
          </a:bodyPr>
          <a:lstStyle/>
          <a:p>
            <a:r>
              <a:rPr lang="it-IT" dirty="0" smtClean="0"/>
              <a:t>L'accordo </a:t>
            </a:r>
            <a:r>
              <a:rPr lang="it-IT" dirty="0"/>
              <a:t>scritto stabilisce i diritti e gli obblighi essenziali delle parti e </a:t>
            </a:r>
            <a:r>
              <a:rPr lang="it-IT" b="1" dirty="0"/>
              <a:t>include i seguenti elementi</a:t>
            </a:r>
            <a:r>
              <a:rPr lang="it-IT" dirty="0"/>
              <a:t>: </a:t>
            </a:r>
            <a:endParaRPr lang="it-IT" dirty="0"/>
          </a:p>
          <a:p>
            <a:endParaRPr lang="it-IT" dirty="0" smtClean="0"/>
          </a:p>
          <a:p>
            <a:pPr marL="285750" indent="-285750">
              <a:buFont typeface="Arial" panose="020B0604020202020204" pitchFamily="34" charset="0"/>
              <a:buChar char="•"/>
            </a:pPr>
            <a:r>
              <a:rPr lang="it-IT" dirty="0" smtClean="0"/>
              <a:t>descrizione </a:t>
            </a:r>
            <a:r>
              <a:rPr lang="it-IT" dirty="0"/>
              <a:t>dei servizi da </a:t>
            </a:r>
            <a:r>
              <a:rPr lang="it-IT" dirty="0" smtClean="0"/>
              <a:t>prestare e, </a:t>
            </a:r>
            <a:r>
              <a:rPr lang="it-IT" dirty="0"/>
              <a:t>se </a:t>
            </a:r>
            <a:r>
              <a:rPr lang="it-IT" dirty="0" smtClean="0"/>
              <a:t>pertinente, </a:t>
            </a:r>
            <a:r>
              <a:rPr lang="it-IT" dirty="0"/>
              <a:t>della natura e portata della consulenza in materia di investimenti; </a:t>
            </a:r>
            <a:endParaRPr lang="it-IT" dirty="0" smtClean="0"/>
          </a:p>
          <a:p>
            <a:pPr marL="285750" indent="-285750">
              <a:buFont typeface="Arial" panose="020B0604020202020204" pitchFamily="34" charset="0"/>
              <a:buChar char="•"/>
            </a:pPr>
            <a:endParaRPr lang="it-IT" dirty="0"/>
          </a:p>
          <a:p>
            <a:pPr marL="285750" indent="-285750">
              <a:buFont typeface="Arial" panose="020B0604020202020204" pitchFamily="34" charset="0"/>
              <a:buChar char="•"/>
            </a:pPr>
            <a:r>
              <a:rPr lang="it-IT" dirty="0" smtClean="0"/>
              <a:t>in </a:t>
            </a:r>
            <a:r>
              <a:rPr lang="it-IT" dirty="0"/>
              <a:t>caso di servizi di gestione del portafoglio, </a:t>
            </a:r>
            <a:r>
              <a:rPr lang="it-IT" dirty="0" smtClean="0"/>
              <a:t>tipi </a:t>
            </a:r>
            <a:r>
              <a:rPr lang="it-IT" dirty="0"/>
              <a:t>di strumenti finanziari acquistabili e vendibili </a:t>
            </a:r>
            <a:r>
              <a:rPr lang="it-IT" dirty="0" smtClean="0"/>
              <a:t>e tipi </a:t>
            </a:r>
            <a:r>
              <a:rPr lang="it-IT" dirty="0"/>
              <a:t>di operazioni che possono essere effettuate per conto del cliente, nonché </a:t>
            </a:r>
            <a:r>
              <a:rPr lang="it-IT" dirty="0" smtClean="0"/>
              <a:t>eventuali </a:t>
            </a:r>
            <a:r>
              <a:rPr lang="it-IT" dirty="0"/>
              <a:t>strumenti od operazioni </a:t>
            </a:r>
            <a:r>
              <a:rPr lang="it-IT" dirty="0" smtClean="0"/>
              <a:t>vietati;</a:t>
            </a:r>
          </a:p>
          <a:p>
            <a:pPr marL="285750" indent="-285750">
              <a:buFont typeface="Arial" panose="020B0604020202020204" pitchFamily="34" charset="0"/>
              <a:buChar char="•"/>
            </a:pPr>
            <a:endParaRPr lang="it-IT" dirty="0" smtClean="0"/>
          </a:p>
          <a:p>
            <a:pPr marL="285750" indent="-285750">
              <a:buFont typeface="Arial" panose="020B0604020202020204" pitchFamily="34" charset="0"/>
              <a:buChar char="•"/>
            </a:pPr>
            <a:r>
              <a:rPr lang="it-IT" dirty="0" smtClean="0"/>
              <a:t>descrizione </a:t>
            </a:r>
            <a:r>
              <a:rPr lang="it-IT" dirty="0"/>
              <a:t>delle principali caratteristiche di eventuali servizi di Custodia e amministrazione di strumenti finanziari per conto dei clienti, </a:t>
            </a:r>
            <a:r>
              <a:rPr lang="it-IT" dirty="0" smtClean="0"/>
              <a:t>inclusi </a:t>
            </a:r>
            <a:r>
              <a:rPr lang="it-IT" dirty="0"/>
              <a:t>custodia e </a:t>
            </a:r>
            <a:r>
              <a:rPr lang="it-IT" dirty="0" smtClean="0"/>
              <a:t>servizi connessi, </a:t>
            </a:r>
            <a:r>
              <a:rPr lang="it-IT" dirty="0"/>
              <a:t>come la gestione di contante/garanzie reali ed esclusa la funzione di gestione dei conti titoli al livello più </a:t>
            </a:r>
            <a:r>
              <a:rPr lang="it-IT" dirty="0" smtClean="0"/>
              <a:t>elevato</a:t>
            </a:r>
            <a:r>
              <a:rPr lang="it-IT" dirty="0"/>
              <a:t>.</a:t>
            </a:r>
            <a:endParaRPr lang="it-IT" dirty="0"/>
          </a:p>
        </p:txBody>
      </p:sp>
      <p:sp>
        <p:nvSpPr>
          <p:cNvPr id="36" name="Ovale 35">
            <a:extLst>
              <a:ext uri="{FF2B5EF4-FFF2-40B4-BE49-F238E27FC236}">
                <a16:creationId xmlns:a16="http://schemas.microsoft.com/office/drawing/2014/main" id="{FF3BA2CB-58E3-4DFC-8F62-07E565B912E7}"/>
              </a:ext>
            </a:extLst>
          </p:cNvPr>
          <p:cNvSpPr/>
          <p:nvPr/>
        </p:nvSpPr>
        <p:spPr>
          <a:xfrm>
            <a:off x="5329127" y="467177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7" name="Ovale 16">
            <a:extLst>
              <a:ext uri="{FF2B5EF4-FFF2-40B4-BE49-F238E27FC236}">
                <a16:creationId xmlns:a16="http://schemas.microsoft.com/office/drawing/2014/main" id="{FF3BA2CB-58E3-4DFC-8F62-07E565B912E7}"/>
              </a:ext>
            </a:extLst>
          </p:cNvPr>
          <p:cNvSpPr/>
          <p:nvPr/>
        </p:nvSpPr>
        <p:spPr>
          <a:xfrm>
            <a:off x="4251081" y="339565"/>
            <a:ext cx="1711569" cy="49863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2-5</a:t>
            </a:r>
            <a:endParaRPr lang="it-IT" sz="1400" dirty="0"/>
          </a:p>
        </p:txBody>
      </p:sp>
      <p:pic>
        <p:nvPicPr>
          <p:cNvPr id="15" name="Picture 2" descr="Container, Spices, Seasoning, White, Ingredient"/>
          <p:cNvPicPr>
            <a:picLocks noChangeAspect="1" noChangeArrowheads="1"/>
          </p:cNvPicPr>
          <p:nvPr/>
        </p:nvPicPr>
        <p:blipFill>
          <a:blip r:embed="rId5" cstate="print"/>
          <a:srcRect b="41067"/>
          <a:stretch>
            <a:fillRect/>
          </a:stretch>
        </p:blipFill>
        <p:spPr bwMode="auto">
          <a:xfrm>
            <a:off x="0" y="466492"/>
            <a:ext cx="3241343" cy="4677008"/>
          </a:xfrm>
          <a:prstGeom prst="rect">
            <a:avLst/>
          </a:prstGeom>
          <a:noFill/>
        </p:spPr>
      </p:pic>
      <p:sp>
        <p:nvSpPr>
          <p:cNvPr id="3" name="Ovale 2"/>
          <p:cNvSpPr/>
          <p:nvPr/>
        </p:nvSpPr>
        <p:spPr>
          <a:xfrm>
            <a:off x="9643730" y="215153"/>
            <a:ext cx="1605517" cy="10820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it-IT" dirty="0" smtClean="0"/>
              <a:t>new</a:t>
            </a:r>
            <a:endParaRPr lang="it-IT" dirty="0"/>
          </a:p>
        </p:txBody>
      </p:sp>
      <p:sp>
        <p:nvSpPr>
          <p:cNvPr id="4" name="Rettangolo 3"/>
          <p:cNvSpPr/>
          <p:nvPr/>
        </p:nvSpPr>
        <p:spPr>
          <a:xfrm>
            <a:off x="5812233" y="4671778"/>
            <a:ext cx="3063083" cy="307777"/>
          </a:xfrm>
          <a:prstGeom prst="rect">
            <a:avLst/>
          </a:prstGeom>
        </p:spPr>
        <p:txBody>
          <a:bodyPr wrap="none">
            <a:spAutoFit/>
          </a:bodyPr>
          <a:lstStyle/>
          <a:p>
            <a:r>
              <a:rPr lang="it-IT" i="1" dirty="0"/>
              <a:t>Art. 58 del regolamento (UE) 2017/565 </a:t>
            </a:r>
          </a:p>
        </p:txBody>
      </p:sp>
      <p:pic>
        <p:nvPicPr>
          <p:cNvPr id="18" name="Picture 2" descr="Risultati immagini per occhiali icona">
            <a:extLst>
              <a:ext uri="{FF2B5EF4-FFF2-40B4-BE49-F238E27FC236}">
                <a16:creationId xmlns:a16="http://schemas.microsoft.com/office/drawing/2014/main" id="{289C2302-2B79-4640-A296-453A84E02487}"/>
              </a:ext>
            </a:extLst>
          </p:cNvPr>
          <p:cNvPicPr>
            <a:picLocks noChangeAspect="1" noChangeArrowheads="1"/>
          </p:cNvPicPr>
          <p:nvPr/>
        </p:nvPicPr>
        <p:blipFill>
          <a:blip r:embed="rId6" cstate="print"/>
          <a:srcRect/>
          <a:stretch>
            <a:fillRect/>
          </a:stretch>
        </p:blipFill>
        <p:spPr bwMode="auto">
          <a:xfrm>
            <a:off x="4045494" y="4397047"/>
            <a:ext cx="881546" cy="881546"/>
          </a:xfrm>
          <a:prstGeom prst="rect">
            <a:avLst/>
          </a:prstGeom>
          <a:noFill/>
        </p:spPr>
      </p:pic>
    </p:spTree>
    <p:custDataLst>
      <p:tags r:id="rId1"/>
    </p:custDataLst>
    <p:extLst>
      <p:ext uri="{BB962C8B-B14F-4D97-AF65-F5344CB8AC3E}">
        <p14:creationId xmlns:p14="http://schemas.microsoft.com/office/powerpoint/2010/main" val="356398744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ontainer, Spices, Seasoning, White, Ingredient"/>
          <p:cNvPicPr>
            <a:picLocks noChangeAspect="1" noChangeArrowheads="1"/>
          </p:cNvPicPr>
          <p:nvPr/>
        </p:nvPicPr>
        <p:blipFill>
          <a:blip r:embed="rId4" cstate="print"/>
          <a:srcRect l="13333" r="30884"/>
          <a:stretch>
            <a:fillRect/>
          </a:stretch>
        </p:blipFill>
        <p:spPr bwMode="auto">
          <a:xfrm>
            <a:off x="0" y="476249"/>
            <a:ext cx="3905250" cy="4667251"/>
          </a:xfrm>
          <a:prstGeom prst="rect">
            <a:avLst/>
          </a:prstGeom>
          <a:noFill/>
        </p:spPr>
      </p:pic>
      <p:sp>
        <p:nvSpPr>
          <p:cNvPr id="64" name="TextBox 18">
            <a:extLst>
              <a:ext uri="{FF2B5EF4-FFF2-40B4-BE49-F238E27FC236}">
                <a16:creationId xmlns:a16="http://schemas.microsoft.com/office/drawing/2014/main" id="{9DAF13B7-69C1-4416-88CB-D5439285AF73}"/>
              </a:ext>
            </a:extLst>
          </p:cNvPr>
          <p:cNvSpPr txBox="1"/>
          <p:nvPr/>
        </p:nvSpPr>
        <p:spPr>
          <a:xfrm>
            <a:off x="3848100" y="372963"/>
            <a:ext cx="5295900" cy="4770537"/>
          </a:xfrm>
          <a:prstGeom prst="rect">
            <a:avLst/>
          </a:prstGeom>
          <a:solidFill>
            <a:schemeClr val="bg1"/>
          </a:solidFill>
        </p:spPr>
        <p:txBody>
          <a:bodyPr wrap="square" rtlCol="0">
            <a:spAutoFit/>
          </a:bodyPr>
          <a:lstStyle/>
          <a:p>
            <a:endParaRPr lang="it-IT" altLang="it-IT" sz="1200" dirty="0" smtClean="0">
              <a:latin typeface="Gisha" panose="020B0502040204020203" pitchFamily="34" charset="-79"/>
              <a:cs typeface="Gisha" panose="020B0502040204020203" pitchFamily="34" charset="-79"/>
            </a:endParaRPr>
          </a:p>
          <a:p>
            <a:pPr marL="685800" lvl="1" indent="-342900">
              <a:buAutoNum type="alphaLcParenR"/>
            </a:pPr>
            <a:r>
              <a:rPr lang="it-IT" altLang="it-IT" sz="1200" dirty="0" smtClean="0">
                <a:latin typeface="Gisha" panose="020B0502040204020203" pitchFamily="34" charset="-79"/>
                <a:cs typeface="Gisha" panose="020B0502040204020203" pitchFamily="34" charset="-79"/>
              </a:rPr>
              <a:t>specificare</a:t>
            </a:r>
            <a:r>
              <a:rPr lang="it-IT" altLang="it-IT" sz="1200" b="1" dirty="0" smtClean="0">
                <a:latin typeface="Gisha" panose="020B0502040204020203" pitchFamily="34" charset="-79"/>
                <a:cs typeface="Gisha" panose="020B0502040204020203" pitchFamily="34" charset="-79"/>
              </a:rPr>
              <a:t> i servizi forniti e le loro caratteristiche</a:t>
            </a:r>
            <a:r>
              <a:rPr lang="it-IT" altLang="it-IT" sz="1200" dirty="0" smtClean="0">
                <a:latin typeface="Gisha" panose="020B0502040204020203" pitchFamily="34" charset="-79"/>
                <a:cs typeface="Gisha" panose="020B0502040204020203" pitchFamily="34" charset="-79"/>
              </a:rPr>
              <a:t>, indicando il contenuto delle prestazioni dovute e delle tipologie di strumenti finanziari e di operazioni interessate;</a:t>
            </a:r>
          </a:p>
          <a:p>
            <a:pPr marL="685800" lvl="1" indent="-342900">
              <a:buAutoNum type="alphaLcParenR"/>
            </a:pPr>
            <a:endParaRPr lang="it-IT" altLang="it-IT" sz="1200" dirty="0" smtClean="0">
              <a:latin typeface="Gisha" panose="020B0502040204020203" pitchFamily="34" charset="-79"/>
              <a:cs typeface="Gisha" panose="020B0502040204020203" pitchFamily="34" charset="-79"/>
            </a:endParaRPr>
          </a:p>
          <a:p>
            <a:pPr marL="685800" lvl="1" indent="-342900">
              <a:buAutoNum type="alphaLcParenR"/>
            </a:pPr>
            <a:r>
              <a:rPr lang="it-IT" altLang="it-IT" sz="1200" dirty="0" smtClean="0">
                <a:latin typeface="Gisha" panose="020B0502040204020203" pitchFamily="34" charset="-79"/>
                <a:cs typeface="Gisha" panose="020B0502040204020203" pitchFamily="34" charset="-79"/>
              </a:rPr>
              <a:t>stabilire</a:t>
            </a:r>
            <a:r>
              <a:rPr lang="it-IT" altLang="it-IT" sz="1200" b="1" dirty="0" smtClean="0">
                <a:latin typeface="Gisha" panose="020B0502040204020203" pitchFamily="34" charset="-79"/>
                <a:cs typeface="Gisha" panose="020B0502040204020203" pitchFamily="34" charset="-79"/>
              </a:rPr>
              <a:t> il periodo di efficacia e le modalità di rinnovo </a:t>
            </a:r>
            <a:r>
              <a:rPr lang="it-IT" altLang="it-IT" sz="1200" dirty="0" smtClean="0">
                <a:latin typeface="Gisha" panose="020B0502040204020203" pitchFamily="34" charset="-79"/>
                <a:cs typeface="Gisha" panose="020B0502040204020203" pitchFamily="34" charset="-79"/>
              </a:rPr>
              <a:t>del contratto, nonché le modalità da adottare per le modificazioni del contratto stesso;</a:t>
            </a:r>
          </a:p>
          <a:p>
            <a:pPr marL="685800" lvl="1" indent="-342900">
              <a:buAutoNum type="alphaLcParenR"/>
            </a:pPr>
            <a:endParaRPr lang="it-IT" altLang="it-IT" sz="1200" dirty="0" smtClean="0">
              <a:latin typeface="Gisha" panose="020B0502040204020203" pitchFamily="34" charset="-79"/>
              <a:cs typeface="Gisha" panose="020B0502040204020203" pitchFamily="34" charset="-79"/>
            </a:endParaRPr>
          </a:p>
          <a:p>
            <a:pPr marL="685800" lvl="1" indent="-342900">
              <a:buAutoNum type="alphaLcParenR"/>
            </a:pPr>
            <a:r>
              <a:rPr lang="it-IT" altLang="it-IT" sz="1200" dirty="0" smtClean="0">
                <a:latin typeface="Gisha" panose="020B0502040204020203" pitchFamily="34" charset="-79"/>
                <a:cs typeface="Gisha" panose="020B0502040204020203" pitchFamily="34" charset="-79"/>
              </a:rPr>
              <a:t>indicare</a:t>
            </a:r>
            <a:r>
              <a:rPr lang="it-IT" altLang="it-IT" sz="1200" b="1" dirty="0" smtClean="0">
                <a:latin typeface="Gisha" panose="020B0502040204020203" pitchFamily="34" charset="-79"/>
                <a:cs typeface="Gisha" panose="020B0502040204020203" pitchFamily="34" charset="-79"/>
              </a:rPr>
              <a:t> le modalità </a:t>
            </a:r>
            <a:r>
              <a:rPr lang="it-IT" altLang="it-IT" sz="1200" dirty="0" smtClean="0">
                <a:latin typeface="Gisha" panose="020B0502040204020203" pitchFamily="34" charset="-79"/>
                <a:cs typeface="Gisha" panose="020B0502040204020203" pitchFamily="34" charset="-79"/>
              </a:rPr>
              <a:t>attraverso cui il cliente può impartire </a:t>
            </a:r>
            <a:r>
              <a:rPr lang="it-IT" altLang="it-IT" sz="1200" b="1" dirty="0" smtClean="0">
                <a:latin typeface="Gisha" panose="020B0502040204020203" pitchFamily="34" charset="-79"/>
                <a:cs typeface="Gisha" panose="020B0502040204020203" pitchFamily="34" charset="-79"/>
              </a:rPr>
              <a:t>ordini e istruzioni</a:t>
            </a:r>
            <a:r>
              <a:rPr lang="it-IT" altLang="it-IT" sz="1200" dirty="0" smtClean="0">
                <a:latin typeface="Gisha" panose="020B0502040204020203" pitchFamily="34" charset="-79"/>
                <a:cs typeface="Gisha" panose="020B0502040204020203" pitchFamily="34" charset="-79"/>
              </a:rPr>
              <a:t>;</a:t>
            </a:r>
          </a:p>
          <a:p>
            <a:pPr marL="685800" lvl="1" indent="-342900">
              <a:buAutoNum type="alphaLcParenR"/>
            </a:pPr>
            <a:endParaRPr lang="it-IT" altLang="it-IT" sz="1200" dirty="0" smtClean="0">
              <a:latin typeface="Gisha" panose="020B0502040204020203" pitchFamily="34" charset="-79"/>
              <a:cs typeface="Gisha" panose="020B0502040204020203" pitchFamily="34" charset="-79"/>
            </a:endParaRPr>
          </a:p>
          <a:p>
            <a:pPr marL="685800" lvl="1" indent="-342900">
              <a:buAutoNum type="alphaLcParenR"/>
            </a:pPr>
            <a:r>
              <a:rPr lang="it-IT" altLang="it-IT" sz="1200" dirty="0" smtClean="0">
                <a:latin typeface="Gisha" panose="020B0502040204020203" pitchFamily="34" charset="-79"/>
                <a:cs typeface="Gisha" panose="020B0502040204020203" pitchFamily="34" charset="-79"/>
              </a:rPr>
              <a:t>prevedere </a:t>
            </a:r>
            <a:r>
              <a:rPr lang="it-IT" altLang="it-IT" sz="1200" b="1" dirty="0" smtClean="0">
                <a:latin typeface="Gisha" panose="020B0502040204020203" pitchFamily="34" charset="-79"/>
                <a:cs typeface="Gisha" panose="020B0502040204020203" pitchFamily="34" charset="-79"/>
              </a:rPr>
              <a:t>la frequenza, il tipo e i contenuti della documentazione da fornire </a:t>
            </a:r>
            <a:r>
              <a:rPr lang="it-IT" altLang="it-IT" sz="1200" dirty="0" smtClean="0">
                <a:latin typeface="Gisha" panose="020B0502040204020203" pitchFamily="34" charset="-79"/>
                <a:cs typeface="Gisha" panose="020B0502040204020203" pitchFamily="34" charset="-79"/>
              </a:rPr>
              <a:t>al cliente a rendiconto dell'attività svolta;</a:t>
            </a:r>
          </a:p>
          <a:p>
            <a:pPr marL="685800" lvl="1" indent="-342900">
              <a:buAutoNum type="alphaLcParenR"/>
            </a:pPr>
            <a:endParaRPr lang="it-IT" altLang="it-IT" sz="1200" dirty="0" smtClean="0">
              <a:latin typeface="Gisha" panose="020B0502040204020203" pitchFamily="34" charset="-79"/>
              <a:cs typeface="Gisha" panose="020B0502040204020203" pitchFamily="34" charset="-79"/>
            </a:endParaRPr>
          </a:p>
          <a:p>
            <a:pPr marL="685800" lvl="1" indent="-342900">
              <a:buFontTx/>
              <a:buAutoNum type="alphaLcParenR"/>
            </a:pPr>
            <a:r>
              <a:rPr lang="it-IT" altLang="it-IT" sz="1200" dirty="0" smtClean="0">
                <a:latin typeface="Gisha" panose="020B0502040204020203" pitchFamily="34" charset="-79"/>
                <a:cs typeface="Gisha" panose="020B0502040204020203" pitchFamily="34" charset="-79"/>
              </a:rPr>
              <a:t>e) indicare e disciplinare, nei rapporti di esecuzione degli ordini dei clienti, di ricezione e trasmissione di ordini, nonché di gestione di portafogli, la </a:t>
            </a:r>
            <a:r>
              <a:rPr lang="it-IT" altLang="it-IT" sz="1200" b="1" dirty="0" smtClean="0">
                <a:latin typeface="Gisha" panose="020B0502040204020203" pitchFamily="34" charset="-79"/>
                <a:cs typeface="Gisha" panose="020B0502040204020203" pitchFamily="34" charset="-79"/>
              </a:rPr>
              <a:t>soglia delle perdite</a:t>
            </a:r>
            <a:r>
              <a:rPr lang="it-IT" altLang="it-IT" sz="1200" dirty="0" smtClean="0">
                <a:latin typeface="Gisha" panose="020B0502040204020203" pitchFamily="34" charset="-79"/>
                <a:cs typeface="Gisha" panose="020B0502040204020203" pitchFamily="34" charset="-79"/>
              </a:rPr>
              <a:t>, nel caso di posizioni aperte scoperte su operazioni che possano determinare passività effettive o potenziali superiori al costo di acquisto degli strumenti finanziari, oltre la quale è prevista la comunicazione al cliente;</a:t>
            </a:r>
          </a:p>
          <a:p>
            <a:pPr algn="just"/>
            <a:endParaRPr lang="it-IT" altLang="it-IT" dirty="0" smtClean="0">
              <a:latin typeface="Gisha" panose="020B0502040204020203" pitchFamily="34" charset="-79"/>
              <a:cs typeface="Gisha" panose="020B0502040204020203" pitchFamily="34" charset="-79"/>
            </a:endParaRP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p:txBody>
      </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4/7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22</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https://unsplash.com/photos/aJTiW00qqtI</a:t>
            </a:r>
            <a:endParaRPr lang="it-IT" dirty="0">
              <a:latin typeface="Gisha" panose="020B0502040204020203" pitchFamily="34" charset="-79"/>
              <a:cs typeface="Gisha" panose="020B0502040204020203" pitchFamily="34" charset="-79"/>
            </a:endParaRPr>
          </a:p>
        </p:txBody>
      </p:sp>
      <p:sp>
        <p:nvSpPr>
          <p:cNvPr id="25" name="Ovale 24">
            <a:extLst>
              <a:ext uri="{FF2B5EF4-FFF2-40B4-BE49-F238E27FC236}">
                <a16:creationId xmlns:a16="http://schemas.microsoft.com/office/drawing/2014/main" id="{1AE967E7-665F-4FD1-ABF8-7458B9A84DC6}"/>
              </a:ext>
            </a:extLst>
          </p:cNvPr>
          <p:cNvSpPr/>
          <p:nvPr/>
        </p:nvSpPr>
        <p:spPr>
          <a:xfrm>
            <a:off x="5938108" y="567296"/>
            <a:ext cx="808380"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2-5</a:t>
            </a:r>
            <a:endParaRPr lang="it-IT" sz="1400" dirty="0"/>
          </a:p>
        </p:txBody>
      </p:sp>
      <p:sp>
        <p:nvSpPr>
          <p:cNvPr id="22" name="Rettangolo 21"/>
          <p:cNvSpPr/>
          <p:nvPr/>
        </p:nvSpPr>
        <p:spPr>
          <a:xfrm>
            <a:off x="87922" y="2382714"/>
            <a:ext cx="3323492"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it-IT" altLang="it-IT" sz="1600" b="1" dirty="0" smtClean="0">
                <a:latin typeface="Gisha" panose="020B0502040204020203" pitchFamily="34" charset="-79"/>
                <a:cs typeface="Gisha" panose="020B0502040204020203" pitchFamily="34" charset="-79"/>
              </a:rPr>
              <a:t>Il contratto con i clienti al dettaglio deve, tra l’altro:</a:t>
            </a:r>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29001" y="56272"/>
            <a:ext cx="5714999" cy="4402081"/>
            <a:chOff x="4572000" y="0"/>
            <a:chExt cx="3794760" cy="5869434"/>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38824" y="1027089"/>
              <a:ext cx="3727936" cy="4842345"/>
            </a:xfrm>
            <a:prstGeom prst="rect">
              <a:avLst/>
            </a:prstGeom>
            <a:grpFill/>
          </p:spPr>
          <p:txBody>
            <a:bodyPr wrap="square" rtlCol="0">
              <a:spAutoFit/>
            </a:bodyPr>
            <a:lstStyle/>
            <a:p>
              <a:pPr lvl="1"/>
              <a:endParaRPr lang="it-IT" sz="1200" dirty="0" smtClean="0"/>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f) indicare le </a:t>
              </a:r>
              <a:r>
                <a:rPr lang="it-IT" altLang="it-IT" sz="1200" b="1" dirty="0" smtClean="0">
                  <a:latin typeface="Gisha" panose="020B0502040204020203" pitchFamily="34" charset="-79"/>
                  <a:cs typeface="Gisha" panose="020B0502040204020203" pitchFamily="34" charset="-79"/>
                </a:rPr>
                <a:t>remunerazioni spettanti all’intermediario </a:t>
              </a:r>
              <a:r>
                <a:rPr lang="it-IT" altLang="it-IT" sz="1200" dirty="0" smtClean="0">
                  <a:latin typeface="Gisha" panose="020B0502040204020203" pitchFamily="34" charset="-79"/>
                  <a:cs typeface="Gisha" panose="020B0502040204020203" pitchFamily="34" charset="-79"/>
                </a:rPr>
                <a:t>o i criteri oggettivi per la loro determinazione, specificando le relative modalità di percezione e, ove non diversamente comunicati, gli incentivi ricevuti in conformità dell’articolo 52 al Titolo V dello stesso regolamento intermediari;</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g) indicare se e con quali modalità e contenuti in connessione con il servizio di investimento può essere prestata la </a:t>
              </a:r>
              <a:r>
                <a:rPr lang="it-IT" altLang="it-IT" sz="1200" b="1" dirty="0" smtClean="0">
                  <a:latin typeface="Gisha" panose="020B0502040204020203" pitchFamily="34" charset="-79"/>
                  <a:cs typeface="Gisha" panose="020B0502040204020203" pitchFamily="34" charset="-79"/>
                </a:rPr>
                <a:t>consulenza in materia di investimenti</a:t>
              </a:r>
              <a:r>
                <a:rPr lang="it-IT" altLang="it-IT" sz="1200" dirty="0" smtClean="0">
                  <a:latin typeface="Gisha" panose="020B0502040204020203" pitchFamily="34" charset="-79"/>
                  <a:cs typeface="Gisha" panose="020B0502040204020203" pitchFamily="34" charset="-79"/>
                </a:rPr>
                <a:t>;</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h) indicare le </a:t>
              </a:r>
              <a:r>
                <a:rPr lang="it-IT" altLang="it-IT" sz="1200" b="1" dirty="0" smtClean="0">
                  <a:latin typeface="Gisha" panose="020B0502040204020203" pitchFamily="34" charset="-79"/>
                  <a:cs typeface="Gisha" panose="020B0502040204020203" pitchFamily="34" charset="-79"/>
                </a:rPr>
                <a:t>altre condizioni contrattuali </a:t>
              </a:r>
              <a:r>
                <a:rPr lang="it-IT" altLang="it-IT" sz="1200" dirty="0" smtClean="0">
                  <a:latin typeface="Gisha" panose="020B0502040204020203" pitchFamily="34" charset="-79"/>
                  <a:cs typeface="Gisha" panose="020B0502040204020203" pitchFamily="34" charset="-79"/>
                </a:rPr>
                <a:t>convenute con l'investitore per la prestazione del servizio;</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i) indicare le eventuali </a:t>
              </a:r>
              <a:r>
                <a:rPr lang="it-IT" altLang="it-IT" sz="1200" b="1" dirty="0" smtClean="0">
                  <a:latin typeface="Gisha" panose="020B0502040204020203" pitchFamily="34" charset="-79"/>
                  <a:cs typeface="Gisha" panose="020B0502040204020203" pitchFamily="34" charset="-79"/>
                </a:rPr>
                <a:t>procedure di conciliazione e arbitrato </a:t>
              </a:r>
              <a:r>
                <a:rPr lang="it-IT" altLang="it-IT" sz="1200" dirty="0" smtClean="0">
                  <a:latin typeface="Gisha" panose="020B0502040204020203" pitchFamily="34" charset="-79"/>
                  <a:cs typeface="Gisha" panose="020B0502040204020203" pitchFamily="34" charset="-79"/>
                </a:rPr>
                <a:t>per la risoluzione stragiudiziale di controversie, definite ai sensi dell’articolo 32-ter del </a:t>
              </a:r>
              <a:r>
                <a:rPr lang="it-IT" altLang="it-IT" sz="1200" dirty="0" err="1" smtClean="0">
                  <a:latin typeface="Gisha" panose="020B0502040204020203" pitchFamily="34" charset="-79"/>
                  <a:cs typeface="Gisha" panose="020B0502040204020203" pitchFamily="34" charset="-79"/>
                </a:rPr>
                <a:t>Tuf</a:t>
              </a:r>
              <a:r>
                <a:rPr lang="it-IT" altLang="it-IT" sz="1200" dirty="0" smtClean="0">
                  <a:latin typeface="Gisha" panose="020B0502040204020203" pitchFamily="34" charset="-79"/>
                  <a:cs typeface="Gisha" panose="020B0502040204020203" pitchFamily="34" charset="-79"/>
                </a:rPr>
                <a:t>.</a:t>
              </a:r>
              <a:endParaRPr lang="it-IT" altLang="it-IT" dirty="0" smtClean="0">
                <a:latin typeface="Gisha" panose="020B0502040204020203" pitchFamily="34" charset="-79"/>
                <a:cs typeface="Gisha" panose="020B0502040204020203" pitchFamily="34" charset="-79"/>
              </a:endParaRP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p:txBody>
        </p:sp>
      </p:gr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5/7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23</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https://unsplash.com/photos/aJTiW00qqtI</a:t>
            </a:r>
            <a:endParaRPr lang="it-IT" dirty="0">
              <a:latin typeface="Gisha" panose="020B0502040204020203" pitchFamily="34" charset="-79"/>
              <a:cs typeface="Gisha" panose="020B0502040204020203" pitchFamily="34" charset="-79"/>
            </a:endParaRPr>
          </a:p>
        </p:txBody>
      </p:sp>
      <p:sp>
        <p:nvSpPr>
          <p:cNvPr id="25" name="Ovale 24">
            <a:extLst>
              <a:ext uri="{FF2B5EF4-FFF2-40B4-BE49-F238E27FC236}">
                <a16:creationId xmlns:a16="http://schemas.microsoft.com/office/drawing/2014/main" id="{1AE967E7-665F-4FD1-ABF8-7458B9A84DC6}"/>
              </a:ext>
            </a:extLst>
          </p:cNvPr>
          <p:cNvSpPr/>
          <p:nvPr/>
        </p:nvSpPr>
        <p:spPr>
          <a:xfrm>
            <a:off x="5938108" y="388876"/>
            <a:ext cx="808380"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2-5</a:t>
            </a:r>
            <a:endParaRPr lang="it-IT" sz="1400" dirty="0"/>
          </a:p>
        </p:txBody>
      </p:sp>
      <p:pic>
        <p:nvPicPr>
          <p:cNvPr id="20" name="Picture 2" descr="Container, Spices, Seasoning, White, Ingredient"/>
          <p:cNvPicPr>
            <a:picLocks noChangeAspect="1" noChangeArrowheads="1"/>
          </p:cNvPicPr>
          <p:nvPr/>
        </p:nvPicPr>
        <p:blipFill>
          <a:blip r:embed="rId4" cstate="print"/>
          <a:srcRect l="13333" r="30884"/>
          <a:stretch>
            <a:fillRect/>
          </a:stretch>
        </p:blipFill>
        <p:spPr bwMode="auto">
          <a:xfrm>
            <a:off x="0" y="476249"/>
            <a:ext cx="3905250" cy="4667251"/>
          </a:xfrm>
          <a:prstGeom prst="rect">
            <a:avLst/>
          </a:prstGeom>
          <a:noFill/>
        </p:spPr>
      </p:pic>
      <p:sp>
        <p:nvSpPr>
          <p:cNvPr id="22" name="Rettangolo 21"/>
          <p:cNvSpPr/>
          <p:nvPr/>
        </p:nvSpPr>
        <p:spPr>
          <a:xfrm>
            <a:off x="232889" y="2349260"/>
            <a:ext cx="3323492"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it-IT" altLang="it-IT" sz="1600" b="1" dirty="0" smtClean="0">
                <a:latin typeface="Gisha" panose="020B0502040204020203" pitchFamily="34" charset="-79"/>
                <a:cs typeface="Gisha" panose="020B0502040204020203" pitchFamily="34" charset="-79"/>
              </a:rPr>
              <a:t>Il contratto con i clienti al dettaglio deve, tra l’altro:</a:t>
            </a:r>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ontainer, Spices, Seasoning, White, Ingredient"/>
          <p:cNvPicPr>
            <a:picLocks noChangeAspect="1" noChangeArrowheads="1"/>
          </p:cNvPicPr>
          <p:nvPr/>
        </p:nvPicPr>
        <p:blipFill>
          <a:blip r:embed="rId4" cstate="print"/>
          <a:srcRect l="13333" r="30884"/>
          <a:stretch>
            <a:fillRect/>
          </a:stretch>
        </p:blipFill>
        <p:spPr bwMode="auto">
          <a:xfrm>
            <a:off x="0" y="476249"/>
            <a:ext cx="3905250" cy="4667251"/>
          </a:xfrm>
          <a:prstGeom prst="rect">
            <a:avLst/>
          </a:prstGeom>
          <a:noFill/>
        </p:spPr>
      </p:pic>
      <p:grpSp>
        <p:nvGrpSpPr>
          <p:cNvPr id="2" name="Group 27">
            <a:extLst>
              <a:ext uri="{FF2B5EF4-FFF2-40B4-BE49-F238E27FC236}">
                <a16:creationId xmlns:a16="http://schemas.microsoft.com/office/drawing/2014/main" id="{DBE03A39-1384-4353-BB99-6F154DC7B642}"/>
              </a:ext>
            </a:extLst>
          </p:cNvPr>
          <p:cNvGrpSpPr/>
          <p:nvPr/>
        </p:nvGrpSpPr>
        <p:grpSpPr>
          <a:xfrm>
            <a:off x="3905249" y="56272"/>
            <a:ext cx="5238749" cy="4553828"/>
            <a:chOff x="4652331" y="0"/>
            <a:chExt cx="3714429" cy="5702916"/>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862931" y="0"/>
              <a:ext cx="3503829" cy="34015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52331" y="1147827"/>
              <a:ext cx="3565851" cy="4555089"/>
            </a:xfrm>
            <a:prstGeom prst="rect">
              <a:avLst/>
            </a:prstGeom>
            <a:grpFill/>
          </p:spPr>
          <p:txBody>
            <a:bodyPr wrap="square" rtlCol="0">
              <a:spAutoFit/>
            </a:bodyPr>
            <a:lstStyle/>
            <a:p>
              <a:pPr lvl="1"/>
              <a:endParaRPr lang="it-IT" sz="1200" dirty="0" smtClean="0"/>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In aggiunta a quanto stabilito dall’art. 37, l'</a:t>
              </a:r>
              <a:r>
                <a:rPr lang="it-IT" altLang="it-IT" sz="1200" b="1" dirty="0" smtClean="0">
                  <a:latin typeface="Gisha" panose="020B0502040204020203" pitchFamily="34" charset="-79"/>
                  <a:cs typeface="Gisha" panose="020B0502040204020203" pitchFamily="34" charset="-79"/>
                </a:rPr>
                <a:t>art. 38 del RI </a:t>
              </a:r>
              <a:r>
                <a:rPr lang="it-IT" altLang="it-IT" sz="1200" dirty="0" smtClean="0">
                  <a:latin typeface="Gisha" panose="020B0502040204020203" pitchFamily="34" charset="-79"/>
                  <a:cs typeface="Gisha" panose="020B0502040204020203" pitchFamily="34" charset="-79"/>
                </a:rPr>
                <a:t>prevede che il contratto con i clienti al dettaglio relativo alla gestione di portafogli:</a:t>
              </a:r>
            </a:p>
            <a:p>
              <a:pPr lvl="1"/>
              <a:endParaRPr lang="it-IT" altLang="it-IT" sz="1200" dirty="0" smtClean="0">
                <a:latin typeface="Gisha" panose="020B0502040204020203" pitchFamily="34" charset="-79"/>
                <a:cs typeface="Gisha" panose="020B0502040204020203" pitchFamily="34" charset="-79"/>
              </a:endParaRPr>
            </a:p>
            <a:p>
              <a:pPr lvl="1"/>
              <a:endParaRPr lang="it-IT" altLang="it-IT" sz="1200" dirty="0" smtClean="0">
                <a:latin typeface="Gisha" panose="020B0502040204020203" pitchFamily="34" charset="-79"/>
                <a:cs typeface="Gisha" panose="020B0502040204020203" pitchFamily="34" charset="-79"/>
              </a:endParaRPr>
            </a:p>
            <a:p>
              <a:pPr lvl="1"/>
              <a:endParaRPr lang="it-IT" sz="1200" dirty="0" smtClean="0"/>
            </a:p>
            <a:p>
              <a:pPr lvl="1"/>
              <a:r>
                <a:rPr lang="it-IT" sz="1200" b="1" dirty="0" smtClean="0"/>
                <a:t> </a:t>
              </a:r>
              <a:r>
                <a:rPr lang="it-IT" sz="1200" b="1" i="1" dirty="0" smtClean="0"/>
                <a:t>a</a:t>
              </a:r>
              <a:r>
                <a:rPr lang="it-IT" altLang="it-IT" sz="1200" dirty="0" smtClean="0">
                  <a:latin typeface="Gisha" panose="020B0502040204020203" pitchFamily="34" charset="-79"/>
                  <a:cs typeface="Gisha" panose="020B0502040204020203" pitchFamily="34" charset="-79"/>
                </a:rPr>
                <a:t>) indichi i tipi di </a:t>
              </a:r>
              <a:r>
                <a:rPr lang="it-IT" altLang="it-IT" sz="1200" b="1" dirty="0" smtClean="0">
                  <a:latin typeface="Gisha" panose="020B0502040204020203" pitchFamily="34" charset="-79"/>
                  <a:cs typeface="Gisha" panose="020B0502040204020203" pitchFamily="34" charset="-79"/>
                </a:rPr>
                <a:t>strumenti finanziari che possono essere inclusi </a:t>
              </a:r>
              <a:r>
                <a:rPr lang="it-IT" altLang="it-IT" sz="1200" dirty="0" smtClean="0">
                  <a:latin typeface="Gisha" panose="020B0502040204020203" pitchFamily="34" charset="-79"/>
                  <a:cs typeface="Gisha" panose="020B0502040204020203" pitchFamily="34" charset="-79"/>
                </a:rPr>
                <a:t>nel portafoglio del cliente e i tipi di operazioni che possono essere realizzate su tali strumenti, inclusi eventuali limiti; </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b="1" dirty="0" smtClean="0">
                  <a:latin typeface="Gisha" panose="020B0502040204020203" pitchFamily="34" charset="-79"/>
                  <a:cs typeface="Gisha" panose="020B0502040204020203" pitchFamily="34" charset="-79"/>
                </a:rPr>
                <a:t>b) </a:t>
              </a:r>
              <a:r>
                <a:rPr lang="it-IT" altLang="it-IT" sz="1200" dirty="0" smtClean="0">
                  <a:latin typeface="Gisha" panose="020B0502040204020203" pitchFamily="34" charset="-79"/>
                  <a:cs typeface="Gisha" panose="020B0502040204020203" pitchFamily="34" charset="-79"/>
                </a:rPr>
                <a:t>indichi gli </a:t>
              </a:r>
              <a:r>
                <a:rPr lang="it-IT" altLang="it-IT" sz="1200" b="1" dirty="0" smtClean="0">
                  <a:latin typeface="Gisha" panose="020B0502040204020203" pitchFamily="34" charset="-79"/>
                  <a:cs typeface="Gisha" panose="020B0502040204020203" pitchFamily="34" charset="-79"/>
                </a:rPr>
                <a:t>obiettivi di gestione, il livello del rischio </a:t>
              </a:r>
              <a:r>
                <a:rPr lang="it-IT" altLang="it-IT" sz="1200" dirty="0" smtClean="0">
                  <a:latin typeface="Gisha" panose="020B0502040204020203" pitchFamily="34" charset="-79"/>
                  <a:cs typeface="Gisha" panose="020B0502040204020203" pitchFamily="34" charset="-79"/>
                </a:rPr>
                <a:t>entro il quale il gestore può esercitare la sua discrezionalità ed eventuali specifiche restrizioni a tale discrezionalità;</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c) indichi se il portafoglio del cliente può essere caratterizzato da </a:t>
              </a:r>
              <a:r>
                <a:rPr lang="it-IT" altLang="it-IT" sz="1200" b="1" dirty="0" smtClean="0">
                  <a:latin typeface="Gisha" panose="020B0502040204020203" pitchFamily="34" charset="-79"/>
                  <a:cs typeface="Gisha" panose="020B0502040204020203" pitchFamily="34" charset="-79"/>
                </a:rPr>
                <a:t>effetto leva</a:t>
              </a:r>
              <a:r>
                <a:rPr lang="it-IT" altLang="it-IT" sz="1200" dirty="0" smtClean="0">
                  <a:latin typeface="Gisha" panose="020B0502040204020203" pitchFamily="34" charset="-79"/>
                  <a:cs typeface="Gisha" panose="020B0502040204020203" pitchFamily="34" charset="-79"/>
                </a:rPr>
                <a:t>;</a:t>
              </a:r>
            </a:p>
            <a:p>
              <a:pPr lvl="1"/>
              <a:endParaRPr lang="it-IT" altLang="it-IT" sz="1200" dirty="0" smtClean="0">
                <a:latin typeface="Gisha" panose="020B0502040204020203" pitchFamily="34" charset="-79"/>
                <a:cs typeface="Gisha" panose="020B0502040204020203" pitchFamily="34" charset="-79"/>
              </a:endParaRPr>
            </a:p>
          </p:txBody>
        </p:sp>
      </p:gr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6/7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24</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hlinkClick r:id="rId5"/>
              </a:rPr>
              <a:t>https://unsplash.com/photos/aJTiW00qqtI</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Pop up</a:t>
            </a:r>
            <a:endParaRPr lang="it-IT" dirty="0">
              <a:latin typeface="Gisha" panose="020B0502040204020203" pitchFamily="34" charset="-79"/>
              <a:cs typeface="Gisha" panose="020B0502040204020203" pitchFamily="34" charset="-79"/>
            </a:endParaRPr>
          </a:p>
        </p:txBody>
      </p:sp>
      <p:sp>
        <p:nvSpPr>
          <p:cNvPr id="25" name="Ovale 24">
            <a:extLst>
              <a:ext uri="{FF2B5EF4-FFF2-40B4-BE49-F238E27FC236}">
                <a16:creationId xmlns:a16="http://schemas.microsoft.com/office/drawing/2014/main" id="{1AE967E7-665F-4FD1-ABF8-7458B9A84DC6}"/>
              </a:ext>
            </a:extLst>
          </p:cNvPr>
          <p:cNvSpPr/>
          <p:nvPr/>
        </p:nvSpPr>
        <p:spPr>
          <a:xfrm>
            <a:off x="5900008" y="903226"/>
            <a:ext cx="808380"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2-5</a:t>
            </a:r>
            <a:endParaRPr lang="it-IT" sz="1400" dirty="0"/>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pic>
        <p:nvPicPr>
          <p:cNvPr id="19" name="Picture 2" descr="Risultati immagini per occhiali icona">
            <a:extLst>
              <a:ext uri="{FF2B5EF4-FFF2-40B4-BE49-F238E27FC236}">
                <a16:creationId xmlns:a16="http://schemas.microsoft.com/office/drawing/2014/main" id="{289C2302-2B79-4640-A296-453A84E02487}"/>
              </a:ext>
            </a:extLst>
          </p:cNvPr>
          <p:cNvPicPr>
            <a:picLocks noChangeAspect="1" noChangeArrowheads="1"/>
          </p:cNvPicPr>
          <p:nvPr/>
        </p:nvPicPr>
        <p:blipFill>
          <a:blip r:embed="rId6" cstate="print"/>
          <a:srcRect/>
          <a:stretch>
            <a:fillRect/>
          </a:stretch>
        </p:blipFill>
        <p:spPr bwMode="auto">
          <a:xfrm>
            <a:off x="5720662" y="3930778"/>
            <a:ext cx="881546" cy="881546"/>
          </a:xfrm>
          <a:prstGeom prst="rect">
            <a:avLst/>
          </a:prstGeom>
          <a:noFill/>
        </p:spPr>
      </p:pic>
      <p:sp>
        <p:nvSpPr>
          <p:cNvPr id="20" name="CasellaDiTesto 19">
            <a:extLst>
              <a:ext uri="{FF2B5EF4-FFF2-40B4-BE49-F238E27FC236}">
                <a16:creationId xmlns:a16="http://schemas.microsoft.com/office/drawing/2014/main" id="{DB72D460-F15D-4E46-8BEA-DCFD7EB49E4D}"/>
              </a:ext>
            </a:extLst>
          </p:cNvPr>
          <p:cNvSpPr txBox="1"/>
          <p:nvPr/>
        </p:nvSpPr>
        <p:spPr>
          <a:xfrm>
            <a:off x="5768918" y="4835723"/>
            <a:ext cx="3409864" cy="307777"/>
          </a:xfrm>
          <a:prstGeom prst="rect">
            <a:avLst/>
          </a:prstGeom>
          <a:noFill/>
        </p:spPr>
        <p:txBody>
          <a:bodyPr wrap="square" rtlCol="0">
            <a:spAutoFit/>
          </a:bodyPr>
          <a:lstStyle/>
          <a:p>
            <a:pPr algn="r"/>
            <a:r>
              <a:rPr lang="it-IT" i="1" dirty="0"/>
              <a:t>Fai clic sugli occhiali per approfondire</a:t>
            </a:r>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 descr="Container, Spices, Seasoning, White, Ingredient"/>
          <p:cNvPicPr>
            <a:picLocks noChangeAspect="1" noChangeArrowheads="1"/>
          </p:cNvPicPr>
          <p:nvPr/>
        </p:nvPicPr>
        <p:blipFill>
          <a:blip r:embed="rId4" cstate="print"/>
          <a:srcRect l="13333" r="30884"/>
          <a:stretch>
            <a:fillRect/>
          </a:stretch>
        </p:blipFill>
        <p:spPr bwMode="auto">
          <a:xfrm>
            <a:off x="0" y="476249"/>
            <a:ext cx="3905250" cy="4667251"/>
          </a:xfrm>
          <a:prstGeom prst="rect">
            <a:avLst/>
          </a:prstGeom>
          <a:noFill/>
        </p:spPr>
      </p:pic>
      <p:grpSp>
        <p:nvGrpSpPr>
          <p:cNvPr id="2" name="Group 27">
            <a:extLst>
              <a:ext uri="{FF2B5EF4-FFF2-40B4-BE49-F238E27FC236}">
                <a16:creationId xmlns:a16="http://schemas.microsoft.com/office/drawing/2014/main" id="{DBE03A39-1384-4353-BB99-6F154DC7B642}"/>
              </a:ext>
            </a:extLst>
          </p:cNvPr>
          <p:cNvGrpSpPr/>
          <p:nvPr/>
        </p:nvGrpSpPr>
        <p:grpSpPr>
          <a:xfrm>
            <a:off x="4000500" y="56272"/>
            <a:ext cx="5143499" cy="3721645"/>
            <a:chOff x="4733032" y="0"/>
            <a:chExt cx="3633728" cy="4962190"/>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900879" y="0"/>
              <a:ext cx="3465881"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33032" y="1884427"/>
              <a:ext cx="3633728" cy="3077763"/>
            </a:xfrm>
            <a:prstGeom prst="rect">
              <a:avLst/>
            </a:prstGeom>
            <a:grpFill/>
          </p:spPr>
          <p:txBody>
            <a:bodyPr wrap="square" rtlCol="0">
              <a:spAutoFit/>
            </a:bodyPr>
            <a:lstStyle/>
            <a:p>
              <a:pPr lvl="1"/>
              <a:endParaRPr lang="it-IT" sz="1200" dirty="0" smtClean="0"/>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d) fornisca la descrizione del </a:t>
              </a:r>
              <a:r>
                <a:rPr lang="it-IT" altLang="it-IT" sz="1200" b="1" dirty="0" smtClean="0">
                  <a:latin typeface="Gisha" panose="020B0502040204020203" pitchFamily="34" charset="-79"/>
                  <a:cs typeface="Gisha" panose="020B0502040204020203" pitchFamily="34" charset="-79"/>
                </a:rPr>
                <a:t>parametro di riferimento </a:t>
              </a:r>
              <a:r>
                <a:rPr lang="it-IT" altLang="it-IT" sz="1200" dirty="0" smtClean="0">
                  <a:latin typeface="Gisha" panose="020B0502040204020203" pitchFamily="34" charset="-79"/>
                  <a:cs typeface="Gisha" panose="020B0502040204020203" pitchFamily="34" charset="-79"/>
                </a:rPr>
                <a:t>(c.d. benchmark), ove significativo, al quale verrà raffrontato il rendimento del portafoglio del cliente;</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e) indichi se l’intermediario </a:t>
              </a:r>
              <a:r>
                <a:rPr lang="it-IT" altLang="it-IT" sz="1200" b="1" dirty="0" smtClean="0">
                  <a:latin typeface="Gisha" panose="020B0502040204020203" pitchFamily="34" charset="-79"/>
                  <a:cs typeface="Gisha" panose="020B0502040204020203" pitchFamily="34" charset="-79"/>
                </a:rPr>
                <a:t>delega</a:t>
              </a:r>
              <a:r>
                <a:rPr lang="it-IT" altLang="it-IT" sz="1200" dirty="0" smtClean="0">
                  <a:latin typeface="Gisha" panose="020B0502040204020203" pitchFamily="34" charset="-79"/>
                  <a:cs typeface="Gisha" panose="020B0502040204020203" pitchFamily="34" charset="-79"/>
                </a:rPr>
                <a:t> a terzi l’esecuzione dell’incarico ricevuto, specificando i dettagli della delega;</a:t>
              </a:r>
            </a:p>
            <a:p>
              <a:pPr lvl="1"/>
              <a:endParaRPr lang="it-IT" altLang="it-IT" sz="1200" dirty="0" smtClean="0">
                <a:latin typeface="Gisha" panose="020B0502040204020203" pitchFamily="34" charset="-79"/>
                <a:cs typeface="Gisha" panose="020B0502040204020203" pitchFamily="34" charset="-79"/>
              </a:endParaRPr>
            </a:p>
            <a:p>
              <a:pPr lvl="1"/>
              <a:r>
                <a:rPr lang="it-IT" altLang="it-IT" sz="1200" dirty="0" smtClean="0">
                  <a:latin typeface="Gisha" panose="020B0502040204020203" pitchFamily="34" charset="-79"/>
                  <a:cs typeface="Gisha" panose="020B0502040204020203" pitchFamily="34" charset="-79"/>
                </a:rPr>
                <a:t>f) indichi </a:t>
              </a:r>
              <a:r>
                <a:rPr lang="it-IT" altLang="it-IT" sz="1200" b="1" dirty="0" smtClean="0">
                  <a:latin typeface="Gisha" panose="020B0502040204020203" pitchFamily="34" charset="-79"/>
                  <a:cs typeface="Gisha" panose="020B0502040204020203" pitchFamily="34" charset="-79"/>
                </a:rPr>
                <a:t>il metodo e la frequenza di valutazione degli strumenti finanziari </a:t>
              </a:r>
              <a:r>
                <a:rPr lang="it-IT" altLang="it-IT" sz="1200" dirty="0" smtClean="0">
                  <a:latin typeface="Gisha" panose="020B0502040204020203" pitchFamily="34" charset="-79"/>
                  <a:cs typeface="Gisha" panose="020B0502040204020203" pitchFamily="34" charset="-79"/>
                </a:rPr>
                <a:t>contenuti nel portafoglio del cliente.</a:t>
              </a:r>
            </a:p>
            <a:p>
              <a:pPr lvl="1"/>
              <a:endParaRPr lang="it-IT" altLang="it-IT" sz="1200" dirty="0" smtClean="0">
                <a:latin typeface="Gisha" panose="020B0502040204020203" pitchFamily="34" charset="-79"/>
                <a:cs typeface="Gisha" panose="020B0502040204020203" pitchFamily="34" charset="-79"/>
              </a:endParaRPr>
            </a:p>
          </p:txBody>
        </p:sp>
      </p:gr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Forma e contenuto del contratto </a:t>
            </a:r>
            <a:r>
              <a:rPr lang="it-IT" sz="1800" b="1" dirty="0" smtClean="0">
                <a:solidFill>
                  <a:schemeClr val="bg1"/>
                </a:solidFill>
                <a:latin typeface="Corbel" panose="020B0503020204020204" pitchFamily="34" charset="0"/>
              </a:rPr>
              <a:t>7/7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25</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https://unsplash.com/photos/aJTiW00qqtI</a:t>
            </a:r>
            <a:endParaRPr lang="it-IT" dirty="0">
              <a:latin typeface="Gisha" panose="020B0502040204020203" pitchFamily="34" charset="-79"/>
              <a:cs typeface="Gisha" panose="020B0502040204020203" pitchFamily="34" charset="-79"/>
            </a:endParaRPr>
          </a:p>
        </p:txBody>
      </p:sp>
      <p:sp>
        <p:nvSpPr>
          <p:cNvPr id="25" name="Ovale 24">
            <a:extLst>
              <a:ext uri="{FF2B5EF4-FFF2-40B4-BE49-F238E27FC236}">
                <a16:creationId xmlns:a16="http://schemas.microsoft.com/office/drawing/2014/main" id="{1AE967E7-665F-4FD1-ABF8-7458B9A84DC6}"/>
              </a:ext>
            </a:extLst>
          </p:cNvPr>
          <p:cNvSpPr/>
          <p:nvPr/>
        </p:nvSpPr>
        <p:spPr>
          <a:xfrm>
            <a:off x="5480908" y="1474726"/>
            <a:ext cx="808380"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2-4</a:t>
            </a:r>
            <a:endParaRPr lang="it-IT" sz="1400" dirty="0"/>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pic>
        <p:nvPicPr>
          <p:cNvPr id="19" name="Picture 2" descr="Risultati immagini per occhiali icona">
            <a:extLst>
              <a:ext uri="{FF2B5EF4-FFF2-40B4-BE49-F238E27FC236}">
                <a16:creationId xmlns:a16="http://schemas.microsoft.com/office/drawing/2014/main" id="{289C2302-2B79-4640-A296-453A84E02487}"/>
              </a:ext>
            </a:extLst>
          </p:cNvPr>
          <p:cNvPicPr>
            <a:picLocks noChangeAspect="1" noChangeArrowheads="1"/>
          </p:cNvPicPr>
          <p:nvPr/>
        </p:nvPicPr>
        <p:blipFill>
          <a:blip r:embed="rId5" cstate="print"/>
          <a:srcRect/>
          <a:stretch>
            <a:fillRect/>
          </a:stretch>
        </p:blipFill>
        <p:spPr bwMode="auto">
          <a:xfrm>
            <a:off x="5682562" y="3587878"/>
            <a:ext cx="881546" cy="881546"/>
          </a:xfrm>
          <a:prstGeom prst="rect">
            <a:avLst/>
          </a:prstGeom>
          <a:noFill/>
        </p:spPr>
      </p:pic>
      <p:sp>
        <p:nvSpPr>
          <p:cNvPr id="20" name="CasellaDiTesto 19">
            <a:extLst>
              <a:ext uri="{FF2B5EF4-FFF2-40B4-BE49-F238E27FC236}">
                <a16:creationId xmlns:a16="http://schemas.microsoft.com/office/drawing/2014/main" id="{DB72D460-F15D-4E46-8BEA-DCFD7EB49E4D}"/>
              </a:ext>
            </a:extLst>
          </p:cNvPr>
          <p:cNvSpPr txBox="1"/>
          <p:nvPr/>
        </p:nvSpPr>
        <p:spPr>
          <a:xfrm>
            <a:off x="5768918" y="4835723"/>
            <a:ext cx="3409864" cy="307777"/>
          </a:xfrm>
          <a:prstGeom prst="rect">
            <a:avLst/>
          </a:prstGeom>
          <a:noFill/>
        </p:spPr>
        <p:txBody>
          <a:bodyPr wrap="square" rtlCol="0">
            <a:spAutoFit/>
          </a:bodyPr>
          <a:lstStyle/>
          <a:p>
            <a:pPr algn="r"/>
            <a:r>
              <a:rPr lang="it-IT" i="1" dirty="0"/>
              <a:t>Fai clic sugli occhiali per approfondire</a:t>
            </a:r>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Art, Attachment, Background, Boat, Child, Craft, Design"/>
          <p:cNvPicPr>
            <a:picLocks noChangeAspect="1" noChangeArrowheads="1"/>
          </p:cNvPicPr>
          <p:nvPr/>
        </p:nvPicPr>
        <p:blipFill>
          <a:blip r:embed="rId4" cstate="print"/>
          <a:srcRect t="9515" b="21191"/>
          <a:stretch>
            <a:fillRect/>
          </a:stretch>
        </p:blipFill>
        <p:spPr bwMode="auto">
          <a:xfrm>
            <a:off x="0" y="512956"/>
            <a:ext cx="9144000" cy="3546088"/>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nullità del contratto</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26</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https://pixabay.com/en/art-attachment-background-boat-89198/</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4277177"/>
            <a:ext cx="9144000" cy="523220"/>
          </a:xfrm>
          <a:prstGeom prst="rect">
            <a:avLst/>
          </a:prstGeom>
        </p:spPr>
        <p:txBody>
          <a:bodyPr wrap="square">
            <a:spAutoFit/>
          </a:bodyPr>
          <a:lstStyle/>
          <a:p>
            <a:r>
              <a:rPr lang="it-IT" altLang="it-IT" dirty="0" smtClean="0">
                <a:latin typeface="Gisha" panose="020B0502040204020203" pitchFamily="34" charset="-79"/>
                <a:cs typeface="Gisha" panose="020B0502040204020203" pitchFamily="34" charset="-79"/>
              </a:rPr>
              <a:t>Sono </a:t>
            </a:r>
            <a:r>
              <a:rPr lang="it-IT" altLang="it-IT" b="1" dirty="0" smtClean="0">
                <a:latin typeface="Gisha" panose="020B0502040204020203" pitchFamily="34" charset="-79"/>
                <a:cs typeface="Gisha" panose="020B0502040204020203" pitchFamily="34" charset="-79"/>
              </a:rPr>
              <a:t>nulli</a:t>
            </a:r>
            <a:r>
              <a:rPr lang="it-IT" altLang="it-IT" dirty="0" smtClean="0">
                <a:latin typeface="Gisha" panose="020B0502040204020203" pitchFamily="34" charset="-79"/>
                <a:cs typeface="Gisha" panose="020B0502040204020203" pitchFamily="34" charset="-79"/>
              </a:rPr>
              <a:t> i patti contrari alle disposizioni sopra ricordate; la nullità può essere fatta valere solo dal cliente (art. 24, comma 2, </a:t>
            </a:r>
            <a:r>
              <a:rPr lang="it-IT" altLang="it-IT" dirty="0" err="1" smtClean="0">
                <a:latin typeface="Gisha" panose="020B0502040204020203" pitchFamily="34" charset="-79"/>
                <a:cs typeface="Gisha" panose="020B0502040204020203" pitchFamily="34" charset="-79"/>
              </a:rPr>
              <a:t>Tuf</a:t>
            </a:r>
            <a:r>
              <a:rPr lang="it-IT" altLang="it-IT" dirty="0" smtClean="0">
                <a:latin typeface="Gisha" panose="020B0502040204020203" pitchFamily="34" charset="-79"/>
                <a:cs typeface="Gisha" panose="020B0502040204020203" pitchFamily="34" charset="-79"/>
              </a:rPr>
              <a:t>).</a:t>
            </a:r>
          </a:p>
        </p:txBody>
      </p:sp>
      <p:sp>
        <p:nvSpPr>
          <p:cNvPr id="36" name="Ovale 35">
            <a:extLst>
              <a:ext uri="{FF2B5EF4-FFF2-40B4-BE49-F238E27FC236}">
                <a16:creationId xmlns:a16="http://schemas.microsoft.com/office/drawing/2014/main" id="{FF3BA2CB-58E3-4DFC-8F62-07E565B912E7}"/>
              </a:ext>
            </a:extLst>
          </p:cNvPr>
          <p:cNvSpPr/>
          <p:nvPr/>
        </p:nvSpPr>
        <p:spPr>
          <a:xfrm>
            <a:off x="0" y="399130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White Board, Markers, Startup, Start-Up, Presentation"/>
          <p:cNvPicPr>
            <a:picLocks noChangeAspect="1" noChangeArrowheads="1"/>
          </p:cNvPicPr>
          <p:nvPr/>
        </p:nvPicPr>
        <p:blipFill>
          <a:blip r:embed="rId4" cstate="print"/>
          <a:srcRect t="23005" b="34767"/>
          <a:stretch>
            <a:fillRect/>
          </a:stretch>
        </p:blipFill>
        <p:spPr bwMode="auto">
          <a:xfrm>
            <a:off x="0" y="457200"/>
            <a:ext cx="9144000" cy="2570205"/>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Informazioni a clienti e potenziali clienti 1/2 </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297840" y="59188"/>
            <a:ext cx="718414" cy="307777"/>
          </a:xfrm>
          <a:prstGeom prst="rect">
            <a:avLst/>
          </a:prstGeom>
          <a:noFill/>
        </p:spPr>
        <p:txBody>
          <a:bodyPr wrap="square" rtlCol="0">
            <a:spAutoFit/>
          </a:bodyPr>
          <a:lstStyle/>
          <a:p>
            <a:r>
              <a:rPr lang="it-IT" dirty="0" smtClean="0">
                <a:solidFill>
                  <a:schemeClr val="bg1"/>
                </a:solidFill>
              </a:rPr>
              <a:t>27</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https://pixabay.com/en/white-board-markers-startup-593370/</a:t>
            </a:r>
            <a:endParaRPr lang="it-IT" dirty="0">
              <a:latin typeface="Gisha" panose="020B0502040204020203" pitchFamily="34" charset="-79"/>
              <a:cs typeface="Gisha" panose="020B0502040204020203" pitchFamily="34" charset="-79"/>
            </a:endParaRPr>
          </a:p>
        </p:txBody>
      </p:sp>
      <p:sp>
        <p:nvSpPr>
          <p:cNvPr id="33" name="Rettangolo 32"/>
          <p:cNvSpPr/>
          <p:nvPr/>
        </p:nvSpPr>
        <p:spPr>
          <a:xfrm>
            <a:off x="0" y="3305627"/>
            <a:ext cx="9144000" cy="1169551"/>
          </a:xfrm>
          <a:prstGeom prst="rect">
            <a:avLst/>
          </a:prstGeom>
        </p:spPr>
        <p:txBody>
          <a:bodyPr wrap="square">
            <a:spAutoFit/>
          </a:bodyPr>
          <a:lstStyle/>
          <a:p>
            <a:endParaRPr lang="it-IT" altLang="it-IT" dirty="0" smtClean="0">
              <a:latin typeface="Gisha" panose="020B0502040204020203" pitchFamily="34" charset="-79"/>
              <a:cs typeface="Gisha" panose="020B0502040204020203" pitchFamily="34" charset="-79"/>
            </a:endParaRPr>
          </a:p>
          <a:p>
            <a:r>
              <a:rPr lang="it-IT" altLang="it-IT" dirty="0" smtClean="0">
                <a:latin typeface="Gisha" panose="020B0502040204020203" pitchFamily="34" charset="-79"/>
                <a:cs typeface="Gisha" panose="020B0502040204020203" pitchFamily="34" charset="-79"/>
              </a:rPr>
              <a:t>Quando forniscono il servizio di gestione del portafoglio, gli intermediari devono stabilire un </a:t>
            </a:r>
            <a:r>
              <a:rPr lang="it-IT" altLang="it-IT" b="1" dirty="0" smtClean="0">
                <a:latin typeface="Gisha" panose="020B0502040204020203" pitchFamily="34" charset="-79"/>
                <a:cs typeface="Gisha" panose="020B0502040204020203" pitchFamily="34" charset="-79"/>
              </a:rPr>
              <a:t>metodo adeguato di valutazione e raffronto</a:t>
            </a:r>
            <a:r>
              <a:rPr lang="it-IT" altLang="it-IT" dirty="0" smtClean="0">
                <a:latin typeface="Gisha" panose="020B0502040204020203" pitchFamily="34" charset="-79"/>
                <a:cs typeface="Gisha" panose="020B0502040204020203" pitchFamily="34" charset="-79"/>
              </a:rPr>
              <a:t>, come ad esempio un valore di riferimento significativo, basato sugli obiettivi di investimento del cliente e sui tipi di strumenti finanziari inclusi nel portafoglio del cliente, in modo da consentire al cliente destinatario del servizio di valutarne l'esecuzione da parte dell‘intermediario. </a:t>
            </a:r>
          </a:p>
        </p:txBody>
      </p:sp>
      <p:sp>
        <p:nvSpPr>
          <p:cNvPr id="36" name="Ovale 35">
            <a:extLst>
              <a:ext uri="{FF2B5EF4-FFF2-40B4-BE49-F238E27FC236}">
                <a16:creationId xmlns:a16="http://schemas.microsoft.com/office/drawing/2014/main" id="{FF3BA2CB-58E3-4DFC-8F62-07E565B912E7}"/>
              </a:ext>
            </a:extLst>
          </p:cNvPr>
          <p:cNvSpPr/>
          <p:nvPr/>
        </p:nvSpPr>
        <p:spPr>
          <a:xfrm>
            <a:off x="571587" y="313405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0" name="Ovale 19">
            <a:extLst>
              <a:ext uri="{FF2B5EF4-FFF2-40B4-BE49-F238E27FC236}">
                <a16:creationId xmlns:a16="http://schemas.microsoft.com/office/drawing/2014/main" id="{FF3BA2CB-58E3-4DFC-8F62-07E565B912E7}"/>
              </a:ext>
            </a:extLst>
          </p:cNvPr>
          <p:cNvSpPr/>
          <p:nvPr/>
        </p:nvSpPr>
        <p:spPr>
          <a:xfrm>
            <a:off x="726831" y="14825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14" name="Rettangolo 13"/>
          <p:cNvSpPr/>
          <p:nvPr/>
        </p:nvSpPr>
        <p:spPr>
          <a:xfrm>
            <a:off x="0" y="2488168"/>
            <a:ext cx="9144000"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it-IT" altLang="it-IT" dirty="0" smtClean="0">
                <a:latin typeface="Gisha" panose="020B0502040204020203" pitchFamily="34" charset="-79"/>
                <a:cs typeface="Gisha" panose="020B0502040204020203" pitchFamily="34" charset="-79"/>
              </a:rPr>
              <a:t>Articolo 47  del regolamento (UE) 20177565 </a:t>
            </a:r>
          </a:p>
          <a:p>
            <a:r>
              <a:rPr lang="it-IT" altLang="it-IT" b="1" dirty="0" smtClean="0">
                <a:latin typeface="Gisha" panose="020B0502040204020203" pitchFamily="34" charset="-79"/>
                <a:cs typeface="Gisha" panose="020B0502040204020203" pitchFamily="34" charset="-79"/>
              </a:rPr>
              <a:t>Informazioni ai clienti e potenziali clienti sull'impresa di investimento e i servizi che offre </a:t>
            </a:r>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White Board, Markers, Startup, Start-Up, Presentation"/>
          <p:cNvPicPr>
            <a:picLocks noChangeAspect="1" noChangeArrowheads="1"/>
          </p:cNvPicPr>
          <p:nvPr/>
        </p:nvPicPr>
        <p:blipFill>
          <a:blip r:embed="rId4" cstate="print"/>
          <a:srcRect l="18299" t="17283" r="37512" b="6127"/>
          <a:stretch>
            <a:fillRect/>
          </a:stretch>
        </p:blipFill>
        <p:spPr bwMode="auto">
          <a:xfrm>
            <a:off x="0" y="481914"/>
            <a:ext cx="4040660" cy="4661586"/>
          </a:xfrm>
          <a:prstGeom prst="rect">
            <a:avLst/>
          </a:prstGeom>
          <a:noFill/>
        </p:spPr>
      </p:pic>
      <p:grpSp>
        <p:nvGrpSpPr>
          <p:cNvPr id="2" name="Group 27">
            <a:extLst>
              <a:ext uri="{FF2B5EF4-FFF2-40B4-BE49-F238E27FC236}">
                <a16:creationId xmlns:a16="http://schemas.microsoft.com/office/drawing/2014/main" id="{DBE03A39-1384-4353-BB99-6F154DC7B642}"/>
              </a:ext>
            </a:extLst>
          </p:cNvPr>
          <p:cNvGrpSpPr/>
          <p:nvPr/>
        </p:nvGrpSpPr>
        <p:grpSpPr>
          <a:xfrm>
            <a:off x="4000501" y="56272"/>
            <a:ext cx="5143499" cy="5059448"/>
            <a:chOff x="4733033" y="0"/>
            <a:chExt cx="3633728" cy="6745927"/>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900879" y="0"/>
              <a:ext cx="3465881"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33033" y="426252"/>
              <a:ext cx="3633728" cy="6319675"/>
            </a:xfrm>
            <a:prstGeom prst="rect">
              <a:avLst/>
            </a:prstGeom>
            <a:grpFill/>
          </p:spPr>
          <p:txBody>
            <a:bodyPr wrap="square" rtlCol="0">
              <a:spAutoFit/>
            </a:bodyPr>
            <a:lstStyle/>
            <a:p>
              <a:pPr lvl="1"/>
              <a:endParaRPr lang="it-IT" sz="400" dirty="0" smtClean="0"/>
            </a:p>
            <a:p>
              <a:pPr lvl="1"/>
              <a:endParaRPr lang="it-IT" altLang="it-IT" sz="400" dirty="0" smtClean="0">
                <a:latin typeface="Gisha" panose="020B0502040204020203" pitchFamily="34" charset="-79"/>
                <a:cs typeface="Gisha" panose="020B0502040204020203" pitchFamily="34" charset="-79"/>
              </a:endParaRPr>
            </a:p>
            <a:p>
              <a:r>
                <a:rPr lang="it-IT" altLang="it-IT" dirty="0" smtClean="0">
                  <a:latin typeface="Gisha" panose="020B0502040204020203" pitchFamily="34" charset="-79"/>
                  <a:cs typeface="Gisha" panose="020B0502040204020203" pitchFamily="34" charset="-79"/>
                </a:rPr>
                <a:t>In aggiunta gli intermediari devono fornire in tempo utile prima della prestazione dei servizi di investimento o accessori: </a:t>
              </a:r>
            </a:p>
            <a:p>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 informazioni su metodo e frequenza di valutazione degli strumenti finanziari contenuti nel portafoglio cliente; </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 i dettagli di eventuali deleghe della gestione discrezionale della totalità o di una parte degli strumenti finanziari o dei fondi contenuti nel portafoglio cliente; </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 la descrizione di qualsiasi parametro di riferimento al quale sarà raffrontato il rendimento del portafoglio cliente; </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 i tipi di strumenti finanziari che possono essere inclusi nel portafoglio cliente e i tipi di operazioni che possono essere realizzate su tali strumenti, inclusi eventuali limiti;</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 gli obiettivi di gestione, il livello di rischio entro cui il gestore può esercitare discrezionalità ed eventuali specifiche  e restrizioni. </a:t>
              </a:r>
            </a:p>
          </p:txBody>
        </p:sp>
      </p:grpSp>
      <p:grpSp>
        <p:nvGrpSpPr>
          <p:cNvPr id="3"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Informazioni a clienti e potenziali clienti 2/</a:t>
            </a:r>
            <a:r>
              <a:rPr lang="it-IT" sz="1800" b="1" dirty="0" err="1" smtClean="0">
                <a:solidFill>
                  <a:schemeClr val="bg1"/>
                </a:solidFill>
                <a:latin typeface="Corbel" panose="020B0503020204020204" pitchFamily="34" charset="0"/>
              </a:rPr>
              <a:t>2</a:t>
            </a:r>
            <a:r>
              <a:rPr lang="it-IT" sz="1800" b="1" dirty="0" smtClean="0">
                <a:solidFill>
                  <a:schemeClr val="bg1"/>
                </a:solidFill>
                <a:latin typeface="Corbel" panose="020B0503020204020204" pitchFamily="34" charset="0"/>
              </a:rPr>
              <a:t> </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28</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https://pixabay.com/en/white-board-markers-startup-593370/</a:t>
            </a:r>
            <a:endParaRPr lang="it-IT" dirty="0">
              <a:latin typeface="Gisha" panose="020B0502040204020203" pitchFamily="34" charset="-79"/>
              <a:cs typeface="Gisha" panose="020B0502040204020203" pitchFamily="34" charset="-79"/>
            </a:endParaRPr>
          </a:p>
        </p:txBody>
      </p:sp>
      <p:sp>
        <p:nvSpPr>
          <p:cNvPr id="25" name="Ovale 24">
            <a:extLst>
              <a:ext uri="{FF2B5EF4-FFF2-40B4-BE49-F238E27FC236}">
                <a16:creationId xmlns:a16="http://schemas.microsoft.com/office/drawing/2014/main" id="{1AE967E7-665F-4FD1-ABF8-7458B9A84DC6}"/>
              </a:ext>
            </a:extLst>
          </p:cNvPr>
          <p:cNvSpPr/>
          <p:nvPr/>
        </p:nvSpPr>
        <p:spPr>
          <a:xfrm>
            <a:off x="5997317" y="275091"/>
            <a:ext cx="808380"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2-7</a:t>
            </a:r>
            <a:endParaRPr lang="it-IT" sz="1400" dirty="0"/>
          </a:p>
        </p:txBody>
      </p:sp>
      <p:sp>
        <p:nvSpPr>
          <p:cNvPr id="30" name="Ovale 29">
            <a:extLst>
              <a:ext uri="{FF2B5EF4-FFF2-40B4-BE49-F238E27FC236}">
                <a16:creationId xmlns:a16="http://schemas.microsoft.com/office/drawing/2014/main" id="{1AE967E7-665F-4FD1-ABF8-7458B9A84DC6}"/>
              </a:ext>
            </a:extLst>
          </p:cNvPr>
          <p:cNvSpPr/>
          <p:nvPr/>
        </p:nvSpPr>
        <p:spPr>
          <a:xfrm>
            <a:off x="0" y="3710379"/>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22" name="Rettangolo 21"/>
          <p:cNvSpPr/>
          <p:nvPr/>
        </p:nvSpPr>
        <p:spPr>
          <a:xfrm>
            <a:off x="0" y="4020406"/>
            <a:ext cx="3924300" cy="9541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it-IT" altLang="it-IT" dirty="0" smtClean="0">
                <a:latin typeface="Gisha" panose="020B0502040204020203" pitchFamily="34" charset="-79"/>
                <a:cs typeface="Gisha" panose="020B0502040204020203" pitchFamily="34" charset="-79"/>
              </a:rPr>
              <a:t>Articolo 47 </a:t>
            </a:r>
            <a:r>
              <a:rPr lang="it-IT" altLang="it-IT" dirty="0" smtClean="0">
                <a:latin typeface="Gisha" panose="020B0502040204020203" pitchFamily="34" charset="-79"/>
                <a:cs typeface="Gisha" panose="020B0502040204020203" pitchFamily="34" charset="-79"/>
              </a:rPr>
              <a:t>del </a:t>
            </a:r>
            <a:r>
              <a:rPr lang="it-IT" altLang="it-IT" dirty="0" smtClean="0">
                <a:latin typeface="Gisha" panose="020B0502040204020203" pitchFamily="34" charset="-79"/>
                <a:cs typeface="Gisha" panose="020B0502040204020203" pitchFamily="34" charset="-79"/>
              </a:rPr>
              <a:t>regolamento (UE) 20177565 </a:t>
            </a:r>
          </a:p>
          <a:p>
            <a:r>
              <a:rPr lang="it-IT" altLang="it-IT" b="1" dirty="0" smtClean="0">
                <a:latin typeface="Gisha" panose="020B0502040204020203" pitchFamily="34" charset="-79"/>
                <a:cs typeface="Gisha" panose="020B0502040204020203" pitchFamily="34" charset="-79"/>
              </a:rPr>
              <a:t>Informazioni ai clienti e potenziali clienti sull'impresa di investimento e i servizi che offre </a:t>
            </a:r>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2" name="Picture 6" descr="Compass, Antque, Art"/>
          <p:cNvPicPr>
            <a:picLocks noChangeAspect="1" noChangeArrowheads="1"/>
          </p:cNvPicPr>
          <p:nvPr/>
        </p:nvPicPr>
        <p:blipFill>
          <a:blip r:embed="rId4" cstate="print"/>
          <a:srcRect t="45625" b="6017"/>
          <a:stretch>
            <a:fillRect/>
          </a:stretch>
        </p:blipFill>
        <p:spPr bwMode="auto">
          <a:xfrm>
            <a:off x="0" y="518616"/>
            <a:ext cx="9144000" cy="2947917"/>
          </a:xfrm>
          <a:prstGeom prst="rect">
            <a:avLst/>
          </a:prstGeom>
          <a:noFill/>
        </p:spPr>
      </p:pic>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Gestione di portafoglio secondo </a:t>
            </a:r>
            <a:r>
              <a:rPr lang="it-IT" sz="1800" b="1" dirty="0" err="1" smtClean="0">
                <a:solidFill>
                  <a:schemeClr val="bg1"/>
                </a:solidFill>
                <a:latin typeface="Corbel" panose="020B0503020204020204" pitchFamily="34" charset="0"/>
              </a:rPr>
              <a:t>MiFID</a:t>
            </a:r>
            <a:r>
              <a:rPr lang="it-IT" sz="1800" b="1" dirty="0" smtClean="0">
                <a:solidFill>
                  <a:schemeClr val="bg1"/>
                </a:solidFill>
                <a:latin typeface="Corbel" panose="020B0503020204020204" pitchFamily="34" charset="0"/>
              </a:rPr>
              <a:t> 2</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216637" cy="307777"/>
          </a:xfrm>
          <a:prstGeom prst="rect">
            <a:avLst/>
          </a:prstGeom>
          <a:noFill/>
        </p:spPr>
        <p:txBody>
          <a:bodyPr wrap="square" rtlCol="0">
            <a:spAutoFit/>
          </a:bodyPr>
          <a:lstStyle/>
          <a:p>
            <a:r>
              <a:rPr lang="it-IT" dirty="0" smtClean="0">
                <a:solidFill>
                  <a:schemeClr val="bg1"/>
                </a:solidFill>
              </a:rPr>
              <a:t>2</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https://pixabay.com/en/compass-antque-art-2522415/ </a:t>
            </a:r>
            <a:endParaRPr lang="it-IT" dirty="0" smtClean="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endParaRPr lang="it-IT" dirty="0">
              <a:latin typeface="Gisha" panose="020B0502040204020203" pitchFamily="34" charset="-79"/>
              <a:cs typeface="Gisha" panose="020B0502040204020203" pitchFamily="34" charset="-79"/>
            </a:endParaRPr>
          </a:p>
        </p:txBody>
      </p:sp>
      <p:sp>
        <p:nvSpPr>
          <p:cNvPr id="38" name="Ovale 37">
            <a:extLst>
              <a:ext uri="{FF2B5EF4-FFF2-40B4-BE49-F238E27FC236}">
                <a16:creationId xmlns:a16="http://schemas.microsoft.com/office/drawing/2014/main" id="{FF3BA2CB-58E3-4DFC-8F62-07E565B912E7}"/>
              </a:ext>
            </a:extLst>
          </p:cNvPr>
          <p:cNvSpPr/>
          <p:nvPr/>
        </p:nvSpPr>
        <p:spPr>
          <a:xfrm>
            <a:off x="344252" y="58575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3" name="Rettangolo 32"/>
          <p:cNvSpPr/>
          <p:nvPr/>
        </p:nvSpPr>
        <p:spPr>
          <a:xfrm>
            <a:off x="0" y="3755584"/>
            <a:ext cx="9144000" cy="1169551"/>
          </a:xfrm>
          <a:prstGeom prst="rect">
            <a:avLst/>
          </a:prstGeom>
        </p:spPr>
        <p:txBody>
          <a:bodyPr wrap="square">
            <a:spAutoFit/>
          </a:bodyPr>
          <a:lstStyle/>
          <a:p>
            <a:r>
              <a:rPr lang="it-IT" altLang="it-IT" dirty="0" smtClean="0">
                <a:latin typeface="Gisha" panose="020B0502040204020203" pitchFamily="34" charset="-79"/>
                <a:cs typeface="Gisha" panose="020B0502040204020203" pitchFamily="34" charset="-79"/>
              </a:rPr>
              <a:t>La </a:t>
            </a:r>
            <a:r>
              <a:rPr lang="it-IT" altLang="it-IT" b="1" dirty="0" smtClean="0">
                <a:latin typeface="Gisha" panose="020B0502040204020203" pitchFamily="34" charset="-79"/>
                <a:cs typeface="Gisha" panose="020B0502040204020203" pitchFamily="34" charset="-79"/>
              </a:rPr>
              <a:t>direttiva 2014/65/UE </a:t>
            </a:r>
            <a:r>
              <a:rPr lang="it-IT" altLang="it-IT" dirty="0" smtClean="0">
                <a:latin typeface="Gisha" panose="020B0502040204020203" pitchFamily="34" charset="-79"/>
                <a:cs typeface="Gisha" panose="020B0502040204020203" pitchFamily="34" charset="-79"/>
              </a:rPr>
              <a:t>relativa ai mercati degli strumenti finanziari (Market in Financial </a:t>
            </a:r>
            <a:r>
              <a:rPr lang="it-IT" altLang="it-IT" dirty="0" err="1" smtClean="0">
                <a:latin typeface="Gisha" panose="020B0502040204020203" pitchFamily="34" charset="-79"/>
                <a:cs typeface="Gisha" panose="020B0502040204020203" pitchFamily="34" charset="-79"/>
              </a:rPr>
              <a:t>Instruments</a:t>
            </a:r>
            <a:r>
              <a:rPr lang="it-IT" altLang="it-IT" dirty="0" smtClean="0">
                <a:latin typeface="Gisha" panose="020B0502040204020203" pitchFamily="34" charset="-79"/>
                <a:cs typeface="Gisha" panose="020B0502040204020203" pitchFamily="34" charset="-79"/>
              </a:rPr>
              <a:t> </a:t>
            </a:r>
            <a:r>
              <a:rPr lang="it-IT" altLang="it-IT" dirty="0" err="1" smtClean="0">
                <a:latin typeface="Gisha" panose="020B0502040204020203" pitchFamily="34" charset="-79"/>
                <a:cs typeface="Gisha" panose="020B0502040204020203" pitchFamily="34" charset="-79"/>
              </a:rPr>
              <a:t>Directive</a:t>
            </a:r>
            <a:r>
              <a:rPr lang="it-IT" altLang="it-IT" dirty="0" smtClean="0">
                <a:latin typeface="Gisha" panose="020B0502040204020203" pitchFamily="34" charset="-79"/>
                <a:cs typeface="Gisha" panose="020B0502040204020203" pitchFamily="34" charset="-79"/>
              </a:rPr>
              <a:t>, di seguito anche </a:t>
            </a:r>
            <a:r>
              <a:rPr lang="it-IT" altLang="it-IT" b="1" dirty="0" err="1" smtClean="0">
                <a:latin typeface="Gisha" panose="020B0502040204020203" pitchFamily="34" charset="-79"/>
                <a:cs typeface="Gisha" panose="020B0502040204020203" pitchFamily="34" charset="-79"/>
              </a:rPr>
              <a:t>MiFID</a:t>
            </a:r>
            <a:r>
              <a:rPr lang="it-IT" altLang="it-IT" b="1" dirty="0" smtClean="0">
                <a:latin typeface="Gisha" panose="020B0502040204020203" pitchFamily="34" charset="-79"/>
                <a:cs typeface="Gisha" panose="020B0502040204020203" pitchFamily="34" charset="-79"/>
              </a:rPr>
              <a:t> 2</a:t>
            </a:r>
            <a:r>
              <a:rPr lang="it-IT" altLang="it-IT" dirty="0" smtClean="0">
                <a:latin typeface="Gisha" panose="020B0502040204020203" pitchFamily="34" charset="-79"/>
                <a:cs typeface="Gisha" panose="020B0502040204020203" pitchFamily="34" charset="-79"/>
              </a:rPr>
              <a:t>) elenca (nella sezione A dell'allegato 1) la </a:t>
            </a:r>
            <a:r>
              <a:rPr lang="it-IT" altLang="it-IT" b="1" dirty="0" smtClean="0">
                <a:latin typeface="Gisha" panose="020B0502040204020203" pitchFamily="34" charset="-79"/>
                <a:cs typeface="Gisha" panose="020B0502040204020203" pitchFamily="34" charset="-79"/>
              </a:rPr>
              <a:t>gestione del portafoglio </a:t>
            </a:r>
            <a:r>
              <a:rPr lang="it-IT" altLang="it-IT" dirty="0" smtClean="0">
                <a:latin typeface="Gisha" panose="020B0502040204020203" pitchFamily="34" charset="-79"/>
                <a:cs typeface="Gisha" panose="020B0502040204020203" pitchFamily="34" charset="-79"/>
              </a:rPr>
              <a:t>fra i </a:t>
            </a:r>
            <a:r>
              <a:rPr lang="it-IT" altLang="it-IT" b="1" dirty="0" smtClean="0">
                <a:latin typeface="Gisha" panose="020B0502040204020203" pitchFamily="34" charset="-79"/>
                <a:cs typeface="Gisha" panose="020B0502040204020203" pitchFamily="34" charset="-79"/>
              </a:rPr>
              <a:t>servizi e le attività d'investimento</a:t>
            </a:r>
            <a:r>
              <a:rPr lang="it-IT" altLang="it-IT" dirty="0" smtClean="0">
                <a:latin typeface="Gisha" panose="020B0502040204020203" pitchFamily="34" charset="-79"/>
                <a:cs typeface="Gisha" panose="020B0502040204020203" pitchFamily="34" charset="-79"/>
              </a:rPr>
              <a:t> e all'articolo 4, par. 1, n. 8 definisce tale servizio come la "</a:t>
            </a:r>
            <a:r>
              <a:rPr lang="it-IT" altLang="it-IT" i="1" dirty="0" smtClean="0">
                <a:latin typeface="Gisha" panose="020B0502040204020203" pitchFamily="34" charset="-79"/>
                <a:cs typeface="Gisha" panose="020B0502040204020203" pitchFamily="34" charset="-79"/>
              </a:rPr>
              <a:t>gestione, su base discrezionale e individualizzata, di portafogli di investimento nell’ambito di un mandato conferito dai clienti, qualora tali portafogli includano uno o più strumenti finanziari</a:t>
            </a:r>
            <a:r>
              <a:rPr lang="it-IT" altLang="it-IT" dirty="0" smtClean="0">
                <a:latin typeface="Gisha" panose="020B0502040204020203" pitchFamily="34" charset="-79"/>
                <a:cs typeface="Gisha" panose="020B0502040204020203" pitchFamily="34" charset="-79"/>
              </a:rPr>
              <a:t>".</a:t>
            </a:r>
          </a:p>
        </p:txBody>
      </p:sp>
      <p:sp>
        <p:nvSpPr>
          <p:cNvPr id="36" name="Ovale 35">
            <a:extLst>
              <a:ext uri="{FF2B5EF4-FFF2-40B4-BE49-F238E27FC236}">
                <a16:creationId xmlns:a16="http://schemas.microsoft.com/office/drawing/2014/main" id="{FF3BA2CB-58E3-4DFC-8F62-07E565B912E7}"/>
              </a:ext>
            </a:extLst>
          </p:cNvPr>
          <p:cNvSpPr/>
          <p:nvPr/>
        </p:nvSpPr>
        <p:spPr>
          <a:xfrm>
            <a:off x="0" y="360444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Lighthouse, Navigation, Beacon, Tower, Coast, Shore"/>
          <p:cNvPicPr>
            <a:picLocks noChangeAspect="1" noChangeArrowheads="1"/>
          </p:cNvPicPr>
          <p:nvPr/>
        </p:nvPicPr>
        <p:blipFill>
          <a:blip r:embed="rId4" cstate="print"/>
          <a:srcRect t="8745" b="38574"/>
          <a:stretch>
            <a:fillRect/>
          </a:stretch>
        </p:blipFill>
        <p:spPr bwMode="auto">
          <a:xfrm>
            <a:off x="0" y="518615"/>
            <a:ext cx="9144000" cy="3166281"/>
          </a:xfrm>
          <a:prstGeom prst="rect">
            <a:avLst/>
          </a:prstGeom>
          <a:noFill/>
        </p:spPr>
      </p:pic>
      <p:grpSp>
        <p:nvGrpSpPr>
          <p:cNvPr id="2"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747214" y="62759"/>
            <a:ext cx="6596561"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Gestione di portafoglio secondo il TUF</a:t>
            </a:r>
            <a:endParaRPr lang="it-IT" sz="1800" b="1" dirty="0">
              <a:solidFill>
                <a:schemeClr val="bg1"/>
              </a:solidFill>
              <a:latin typeface="Corbel" panose="020B0503020204020204" pitchFamily="34" charset="0"/>
            </a:endParaRP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216637" cy="307777"/>
          </a:xfrm>
          <a:prstGeom prst="rect">
            <a:avLst/>
          </a:prstGeom>
          <a:noFill/>
        </p:spPr>
        <p:txBody>
          <a:bodyPr wrap="square" rtlCol="0">
            <a:spAutoFit/>
          </a:bodyPr>
          <a:lstStyle/>
          <a:p>
            <a:r>
              <a:rPr lang="it-IT" dirty="0" smtClean="0">
                <a:solidFill>
                  <a:schemeClr val="bg1"/>
                </a:solidFill>
              </a:rPr>
              <a:t>3</a:t>
            </a:r>
            <a:endParaRPr lang="it-IT" dirty="0">
              <a:solidFill>
                <a:schemeClr val="bg1"/>
              </a:solidFill>
            </a:endParaRP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https://pixabay.com/en/compass-antque-art-2522415/ </a:t>
            </a:r>
            <a:endParaRPr lang="it-IT" dirty="0" smtClean="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endParaRPr lang="it-IT" dirty="0">
              <a:latin typeface="Gisha" panose="020B0502040204020203" pitchFamily="34" charset="-79"/>
              <a:cs typeface="Gisha" panose="020B0502040204020203" pitchFamily="34" charset="-79"/>
            </a:endParaRPr>
          </a:p>
        </p:txBody>
      </p:sp>
      <p:sp>
        <p:nvSpPr>
          <p:cNvPr id="38" name="Ovale 37">
            <a:extLst>
              <a:ext uri="{FF2B5EF4-FFF2-40B4-BE49-F238E27FC236}">
                <a16:creationId xmlns:a16="http://schemas.microsoft.com/office/drawing/2014/main" id="{FF3BA2CB-58E3-4DFC-8F62-07E565B912E7}"/>
              </a:ext>
            </a:extLst>
          </p:cNvPr>
          <p:cNvSpPr/>
          <p:nvPr/>
        </p:nvSpPr>
        <p:spPr>
          <a:xfrm>
            <a:off x="344252" y="58575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3" name="Rettangolo 32"/>
          <p:cNvSpPr/>
          <p:nvPr/>
        </p:nvSpPr>
        <p:spPr>
          <a:xfrm>
            <a:off x="0" y="3878416"/>
            <a:ext cx="9144000" cy="954107"/>
          </a:xfrm>
          <a:prstGeom prst="rect">
            <a:avLst/>
          </a:prstGeom>
        </p:spPr>
        <p:txBody>
          <a:bodyPr wrap="square">
            <a:spAutoFit/>
          </a:bodyPr>
          <a:lstStyle/>
          <a:p>
            <a:r>
              <a:rPr lang="it-IT" altLang="it-IT" dirty="0" smtClean="0">
                <a:latin typeface="Gisha" panose="020B0502040204020203" pitchFamily="34" charset="-79"/>
                <a:cs typeface="Gisha" panose="020B0502040204020203" pitchFamily="34" charset="-79"/>
              </a:rPr>
              <a:t>Analogamente, l'art. 1, comma 5, lettera d), del </a:t>
            </a:r>
            <a:r>
              <a:rPr lang="it-IT" altLang="it-IT" b="1" dirty="0" smtClean="0">
                <a:latin typeface="Gisha" panose="020B0502040204020203" pitchFamily="34" charset="-79"/>
                <a:cs typeface="Gisha" panose="020B0502040204020203" pitchFamily="34" charset="-79"/>
              </a:rPr>
              <a:t>d.lgs. n. 58 del 1998 </a:t>
            </a:r>
            <a:r>
              <a:rPr lang="it-IT" altLang="it-IT" dirty="0" smtClean="0">
                <a:latin typeface="Gisha" panose="020B0502040204020203" pitchFamily="34" charset="-79"/>
                <a:cs typeface="Gisha" panose="020B0502040204020203" pitchFamily="34" charset="-79"/>
              </a:rPr>
              <a:t>(Testo unico delle disposizioni in materia di intermediazione finanziaria, di seguito anche </a:t>
            </a:r>
            <a:r>
              <a:rPr lang="it-IT" altLang="it-IT" b="1" dirty="0" err="1" smtClean="0">
                <a:latin typeface="Gisha" panose="020B0502040204020203" pitchFamily="34" charset="-79"/>
                <a:cs typeface="Gisha" panose="020B0502040204020203" pitchFamily="34" charset="-79"/>
              </a:rPr>
              <a:t>Tuf</a:t>
            </a:r>
            <a:r>
              <a:rPr lang="it-IT" altLang="it-IT" dirty="0" smtClean="0">
                <a:latin typeface="Gisha" panose="020B0502040204020203" pitchFamily="34" charset="-79"/>
                <a:cs typeface="Gisha" panose="020B0502040204020203" pitchFamily="34" charset="-79"/>
              </a:rPr>
              <a:t>) elenca tale servizio </a:t>
            </a:r>
            <a:r>
              <a:rPr lang="it-IT" altLang="it-IT" b="1" dirty="0" smtClean="0">
                <a:latin typeface="Gisha" panose="020B0502040204020203" pitchFamily="34" charset="-79"/>
                <a:cs typeface="Gisha" panose="020B0502040204020203" pitchFamily="34" charset="-79"/>
              </a:rPr>
              <a:t>tra i servizi ed attività di investimento</a:t>
            </a:r>
            <a:r>
              <a:rPr lang="it-IT" altLang="it-IT" dirty="0" smtClean="0">
                <a:latin typeface="Gisha" panose="020B0502040204020203" pitchFamily="34" charset="-79"/>
                <a:cs typeface="Gisha" panose="020B0502040204020203" pitchFamily="34" charset="-79"/>
              </a:rPr>
              <a:t>, definendolo (art. 1, comma 5 - </a:t>
            </a:r>
            <a:r>
              <a:rPr lang="it-IT" altLang="it-IT" dirty="0" err="1" smtClean="0">
                <a:latin typeface="Gisha" panose="020B0502040204020203" pitchFamily="34" charset="-79"/>
                <a:cs typeface="Gisha" panose="020B0502040204020203" pitchFamily="34" charset="-79"/>
              </a:rPr>
              <a:t>quinquies</a:t>
            </a:r>
            <a:r>
              <a:rPr lang="it-IT" altLang="it-IT" dirty="0" smtClean="0">
                <a:latin typeface="Gisha" panose="020B0502040204020203" pitchFamily="34" charset="-79"/>
                <a:cs typeface="Gisha" panose="020B0502040204020203" pitchFamily="34" charset="-79"/>
              </a:rPr>
              <a:t>) quale "</a:t>
            </a:r>
            <a:r>
              <a:rPr lang="it-IT" altLang="it-IT" i="1" dirty="0" smtClean="0">
                <a:latin typeface="Gisha" panose="020B0502040204020203" pitchFamily="34" charset="-79"/>
                <a:cs typeface="Gisha" panose="020B0502040204020203" pitchFamily="34" charset="-79"/>
              </a:rPr>
              <a:t>la gestione, su base discrezionale e individualizzata, di portafogli di investimento che includono uno o più strumenti finanziari e nell’ambito di un mandato conferito dai clienti</a:t>
            </a:r>
            <a:r>
              <a:rPr lang="it-IT" altLang="it-IT" dirty="0" smtClean="0">
                <a:latin typeface="Gisha" panose="020B0502040204020203" pitchFamily="34" charset="-79"/>
                <a:cs typeface="Gisha" panose="020B0502040204020203" pitchFamily="34" charset="-79"/>
              </a:rPr>
              <a:t>".</a:t>
            </a:r>
          </a:p>
        </p:txBody>
      </p:sp>
      <p:sp>
        <p:nvSpPr>
          <p:cNvPr id="36" name="Ovale 35">
            <a:extLst>
              <a:ext uri="{FF2B5EF4-FFF2-40B4-BE49-F238E27FC236}">
                <a16:creationId xmlns:a16="http://schemas.microsoft.com/office/drawing/2014/main" id="{FF3BA2CB-58E3-4DFC-8F62-07E565B912E7}"/>
              </a:ext>
            </a:extLst>
          </p:cNvPr>
          <p:cNvSpPr/>
          <p:nvPr/>
        </p:nvSpPr>
        <p:spPr>
          <a:xfrm>
            <a:off x="0" y="350890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Tree>
    <p:custDataLst>
      <p:tags r:id="rId1"/>
    </p:custDataLst>
    <p:extLst>
      <p:ext uri="{BB962C8B-B14F-4D97-AF65-F5344CB8AC3E}">
        <p14:creationId xmlns:p14="http://schemas.microsoft.com/office/powerpoint/2010/main" val="74132800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Singapore, Sky, Blue, Building, Financial District"/>
          <p:cNvPicPr>
            <a:picLocks noChangeAspect="1" noChangeArrowheads="1"/>
          </p:cNvPicPr>
          <p:nvPr/>
        </p:nvPicPr>
        <p:blipFill>
          <a:blip r:embed="rId4" cstate="print"/>
          <a:srcRect t="51791"/>
          <a:stretch>
            <a:fillRect/>
          </a:stretch>
        </p:blipFill>
        <p:spPr bwMode="auto">
          <a:xfrm>
            <a:off x="0" y="464024"/>
            <a:ext cx="9144000" cy="2938818"/>
          </a:xfrm>
          <a:prstGeom prst="rect">
            <a:avLst/>
          </a:prstGeom>
          <a:noFill/>
        </p:spPr>
      </p:pic>
      <p:sp>
        <p:nvSpPr>
          <p:cNvPr id="3" name="Rectangle 2"/>
          <p:cNvSpPr/>
          <p:nvPr/>
        </p:nvSpPr>
        <p:spPr>
          <a:xfrm>
            <a:off x="0" y="3365695"/>
            <a:ext cx="3044952" cy="1777805"/>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2"/>
          <p:cNvGrpSpPr/>
          <p:nvPr/>
        </p:nvGrpSpPr>
        <p:grpSpPr>
          <a:xfrm>
            <a:off x="3046076" y="3365695"/>
            <a:ext cx="3062121" cy="1777805"/>
            <a:chOff x="4061430" y="4487594"/>
            <a:chExt cx="4082826" cy="2370406"/>
          </a:xfrm>
          <a:solidFill>
            <a:schemeClr val="bg1"/>
          </a:solidFill>
        </p:grpSpPr>
        <p:sp>
          <p:nvSpPr>
            <p:cNvPr id="4" name="Rectangle 3"/>
            <p:cNvSpPr/>
            <p:nvPr/>
          </p:nvSpPr>
          <p:spPr>
            <a:xfrm>
              <a:off x="4084320" y="4487594"/>
              <a:ext cx="4059936" cy="237040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hlinkClick r:id="" action="ppaction://noaction"/>
            </p:cNvPr>
            <p:cNvSpPr txBox="1"/>
            <p:nvPr/>
          </p:nvSpPr>
          <p:spPr>
            <a:xfrm>
              <a:off x="4061430" y="4748046"/>
              <a:ext cx="4064624" cy="1846659"/>
            </a:xfrm>
            <a:prstGeom prst="rect">
              <a:avLst/>
            </a:prstGeom>
            <a:grpFill/>
          </p:spPr>
          <p:txBody>
            <a:bodyPr wrap="square" rtlCol="0">
              <a:spAutoFit/>
            </a:bodyPr>
            <a:lstStyle/>
            <a:p>
              <a:pPr lvl="1">
                <a:buFont typeface="Wingdings" pitchFamily="2" charset="2"/>
                <a:buChar char="ü"/>
              </a:pPr>
              <a:endParaRPr lang="it-IT" b="1" dirty="0" smtClean="0"/>
            </a:p>
            <a:p>
              <a:pPr lvl="1">
                <a:buFont typeface="Wingdings" pitchFamily="2" charset="2"/>
                <a:buChar char="ü"/>
              </a:pPr>
              <a:r>
                <a:rPr lang="it-IT" altLang="it-IT" dirty="0" smtClean="0">
                  <a:latin typeface="Gisha" panose="020B0502040204020203" pitchFamily="34" charset="-79"/>
                  <a:cs typeface="Gisha" panose="020B0502040204020203" pitchFamily="34" charset="-79"/>
                </a:rPr>
                <a:t>Le banche  UE , le banche e le imprese di investimento di paesi terzi</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Gli agenti di cambio</a:t>
              </a:r>
            </a:p>
          </p:txBody>
        </p:sp>
      </p:grpSp>
      <p:sp>
        <p:nvSpPr>
          <p:cNvPr id="5" name="Rectangle 4"/>
          <p:cNvSpPr/>
          <p:nvPr/>
        </p:nvSpPr>
        <p:spPr>
          <a:xfrm>
            <a:off x="6125952" y="3365695"/>
            <a:ext cx="3044952" cy="1777805"/>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CasellaDiTesto 20">
            <a:extLst>
              <a:ext uri="{FF2B5EF4-FFF2-40B4-BE49-F238E27FC236}">
                <a16:creationId xmlns:a16="http://schemas.microsoft.com/office/drawing/2014/main" id="{B979508F-5AAD-4857-9EB3-DE29AFA7C2F6}"/>
              </a:ext>
            </a:extLst>
          </p:cNvPr>
          <p:cNvSpPr txBox="1"/>
          <p:nvPr/>
        </p:nvSpPr>
        <p:spPr>
          <a:xfrm>
            <a:off x="510990" y="43095"/>
            <a:ext cx="8280313"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I soggetti autorizzati</a:t>
            </a:r>
            <a:endParaRPr lang="it-IT" sz="1800" b="1" dirty="0">
              <a:solidFill>
                <a:schemeClr val="bg1"/>
              </a:solidFill>
              <a:latin typeface="Corbel" panose="020B0503020204020204" pitchFamily="34" charset="0"/>
            </a:endParaRPr>
          </a:p>
        </p:txBody>
      </p:sp>
      <p:sp>
        <p:nvSpPr>
          <p:cNvPr id="22" name="CasellaDiTesto 21">
            <a:extLst>
              <a:ext uri="{FF2B5EF4-FFF2-40B4-BE49-F238E27FC236}">
                <a16:creationId xmlns:a16="http://schemas.microsoft.com/office/drawing/2014/main" id="{0523C5C6-AF2C-477F-8FE5-CFE7C66D5EF3}"/>
              </a:ext>
            </a:extLst>
          </p:cNvPr>
          <p:cNvSpPr txBox="1"/>
          <p:nvPr/>
        </p:nvSpPr>
        <p:spPr>
          <a:xfrm>
            <a:off x="8635396" y="59188"/>
            <a:ext cx="380858" cy="307777"/>
          </a:xfrm>
          <a:prstGeom prst="rect">
            <a:avLst/>
          </a:prstGeom>
          <a:noFill/>
        </p:spPr>
        <p:txBody>
          <a:bodyPr wrap="square" rtlCol="0">
            <a:spAutoFit/>
          </a:bodyPr>
          <a:lstStyle/>
          <a:p>
            <a:r>
              <a:rPr lang="it-IT" dirty="0" smtClean="0">
                <a:solidFill>
                  <a:schemeClr val="bg1"/>
                </a:solidFill>
              </a:rPr>
              <a:t>4</a:t>
            </a:r>
            <a:endParaRPr lang="it-IT" dirty="0">
              <a:solidFill>
                <a:schemeClr val="bg1"/>
              </a:solidFill>
            </a:endParaRPr>
          </a:p>
        </p:txBody>
      </p:sp>
      <p:sp>
        <p:nvSpPr>
          <p:cNvPr id="23" name="Ovale 22">
            <a:extLst>
              <a:ext uri="{FF2B5EF4-FFF2-40B4-BE49-F238E27FC236}">
                <a16:creationId xmlns:a16="http://schemas.microsoft.com/office/drawing/2014/main" id="{8C765D8B-8C39-421F-B268-0D7DE83E54CE}"/>
              </a:ext>
            </a:extLst>
          </p:cNvPr>
          <p:cNvSpPr/>
          <p:nvPr/>
        </p:nvSpPr>
        <p:spPr>
          <a:xfrm>
            <a:off x="20894" y="382757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24" name="Ovale 23">
            <a:extLst>
              <a:ext uri="{FF2B5EF4-FFF2-40B4-BE49-F238E27FC236}">
                <a16:creationId xmlns:a16="http://schemas.microsoft.com/office/drawing/2014/main" id="{5CC97682-0C16-4668-9A19-A5014889A2EC}"/>
              </a:ext>
            </a:extLst>
          </p:cNvPr>
          <p:cNvSpPr/>
          <p:nvPr/>
        </p:nvSpPr>
        <p:spPr>
          <a:xfrm>
            <a:off x="6122990" y="385988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4</a:t>
            </a:r>
            <a:endParaRPr lang="it-IT" sz="1400" dirty="0"/>
          </a:p>
        </p:txBody>
      </p:sp>
      <p:sp>
        <p:nvSpPr>
          <p:cNvPr id="33" name="TextBox 10">
            <a:hlinkClick r:id="" action="ppaction://noaction"/>
            <a:extLst>
              <a:ext uri="{FF2B5EF4-FFF2-40B4-BE49-F238E27FC236}">
                <a16:creationId xmlns:a16="http://schemas.microsoft.com/office/drawing/2014/main" id="{D19CDF35-0AE2-4D49-A104-4830EB5AE5DA}"/>
              </a:ext>
            </a:extLst>
          </p:cNvPr>
          <p:cNvSpPr txBox="1"/>
          <p:nvPr/>
        </p:nvSpPr>
        <p:spPr>
          <a:xfrm>
            <a:off x="246186" y="3833808"/>
            <a:ext cx="2636714" cy="954107"/>
          </a:xfrm>
          <a:prstGeom prst="rect">
            <a:avLst/>
          </a:prstGeom>
          <a:noFill/>
        </p:spPr>
        <p:txBody>
          <a:bodyPr wrap="square" rtlCol="0">
            <a:spAutoFit/>
          </a:bodyPr>
          <a:lstStyle/>
          <a:p>
            <a:pPr lvl="1">
              <a:buFont typeface="Wingdings" pitchFamily="2" charset="2"/>
              <a:buChar char="ü"/>
            </a:pPr>
            <a:r>
              <a:rPr lang="it-IT" altLang="it-IT" dirty="0" smtClean="0">
                <a:latin typeface="Gisha" panose="020B0502040204020203" pitchFamily="34" charset="-79"/>
                <a:cs typeface="Gisha" panose="020B0502040204020203" pitchFamily="34" charset="-79"/>
              </a:rPr>
              <a:t>Le imprese di investimento UE e le SIM</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Le banche italiane</a:t>
            </a:r>
          </a:p>
        </p:txBody>
      </p:sp>
      <p:sp>
        <p:nvSpPr>
          <p:cNvPr id="34" name="TextBox 10">
            <a:hlinkClick r:id="" action="ppaction://noaction"/>
            <a:extLst>
              <a:ext uri="{FF2B5EF4-FFF2-40B4-BE49-F238E27FC236}">
                <a16:creationId xmlns:a16="http://schemas.microsoft.com/office/drawing/2014/main" id="{29FB1A4C-A46F-48AA-9319-F487A6883FE8}"/>
              </a:ext>
            </a:extLst>
          </p:cNvPr>
          <p:cNvSpPr txBox="1"/>
          <p:nvPr/>
        </p:nvSpPr>
        <p:spPr>
          <a:xfrm>
            <a:off x="6101862" y="3577115"/>
            <a:ext cx="3042138" cy="1169551"/>
          </a:xfrm>
          <a:prstGeom prst="rect">
            <a:avLst/>
          </a:prstGeom>
          <a:noFill/>
        </p:spPr>
        <p:txBody>
          <a:bodyPr wrap="square" rtlCol="0">
            <a:spAutoFit/>
          </a:bodyPr>
          <a:lstStyle/>
          <a:p>
            <a:pPr lvl="1">
              <a:buFont typeface="Wingdings" pitchFamily="2" charset="2"/>
              <a:buChar char="ü"/>
            </a:pPr>
            <a:endParaRPr lang="it-IT" b="1" dirty="0" smtClean="0"/>
          </a:p>
          <a:p>
            <a:pPr lvl="1">
              <a:buFont typeface="Wingdings" pitchFamily="2" charset="2"/>
              <a:buChar char="ü"/>
            </a:pPr>
            <a:r>
              <a:rPr lang="it-IT" altLang="it-IT" dirty="0" smtClean="0">
                <a:latin typeface="Gisha" panose="020B0502040204020203" pitchFamily="34" charset="-79"/>
                <a:cs typeface="Gisha" panose="020B0502040204020203" pitchFamily="34" charset="-79"/>
              </a:rPr>
              <a:t>Le società di gestione del risparmio</a:t>
            </a:r>
          </a:p>
          <a:p>
            <a:pPr lvl="1">
              <a:buFont typeface="Wingdings" pitchFamily="2" charset="2"/>
              <a:buChar char="ü"/>
            </a:pPr>
            <a:endParaRPr lang="it-IT" altLang="it-IT" dirty="0" smtClean="0">
              <a:latin typeface="Gisha" panose="020B0502040204020203" pitchFamily="34" charset="-79"/>
              <a:cs typeface="Gisha" panose="020B0502040204020203" pitchFamily="34" charset="-79"/>
            </a:endParaRPr>
          </a:p>
          <a:p>
            <a:pPr lvl="1">
              <a:buFont typeface="Wingdings" pitchFamily="2" charset="2"/>
              <a:buChar char="ü"/>
            </a:pPr>
            <a:r>
              <a:rPr lang="it-IT" altLang="it-IT" dirty="0" smtClean="0">
                <a:latin typeface="Gisha" panose="020B0502040204020203" pitchFamily="34" charset="-79"/>
                <a:cs typeface="Gisha" panose="020B0502040204020203" pitchFamily="34" charset="-79"/>
              </a:rPr>
              <a:t>Le società di gestione UE</a:t>
            </a:r>
          </a:p>
        </p:txBody>
      </p:sp>
      <p:sp>
        <p:nvSpPr>
          <p:cNvPr id="37" name="Ovale 36">
            <a:extLst>
              <a:ext uri="{FF2B5EF4-FFF2-40B4-BE49-F238E27FC236}">
                <a16:creationId xmlns:a16="http://schemas.microsoft.com/office/drawing/2014/main" id="{4BEE97D6-7262-4093-AAB1-23B2A0E2F49B}"/>
              </a:ext>
            </a:extLst>
          </p:cNvPr>
          <p:cNvSpPr/>
          <p:nvPr/>
        </p:nvSpPr>
        <p:spPr>
          <a:xfrm>
            <a:off x="3120786" y="413648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a:t>
            </a:r>
            <a:endParaRPr lang="it-IT" sz="1400" dirty="0"/>
          </a:p>
        </p:txBody>
      </p:sp>
      <p:sp>
        <p:nvSpPr>
          <p:cNvPr id="25" name="Rettangolo 24">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hlinkClick r:id="rId5"/>
              </a:rPr>
              <a:t>https://pixabay.com/en/singapore-sky-blue-building-3184798/</a:t>
            </a:r>
            <a:endParaRPr lang="it-IT" dirty="0" smtClean="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p>
          <a:p>
            <a:endParaRPr lang="it-IT" dirty="0">
              <a:latin typeface="Gisha" panose="020B0502040204020203" pitchFamily="34" charset="-79"/>
              <a:cs typeface="Gisha" panose="020B0502040204020203" pitchFamily="34" charset="-79"/>
            </a:endParaRPr>
          </a:p>
        </p:txBody>
      </p:sp>
      <p:sp>
        <p:nvSpPr>
          <p:cNvPr id="28" name="Ovale 27">
            <a:extLst>
              <a:ext uri="{FF2B5EF4-FFF2-40B4-BE49-F238E27FC236}">
                <a16:creationId xmlns:a16="http://schemas.microsoft.com/office/drawing/2014/main" id="{1AE967E7-665F-4FD1-ABF8-7458B9A84DC6}"/>
              </a:ext>
            </a:extLst>
          </p:cNvPr>
          <p:cNvSpPr/>
          <p:nvPr/>
        </p:nvSpPr>
        <p:spPr>
          <a:xfrm>
            <a:off x="332620" y="74757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5" name="Ovale 34">
            <a:extLst>
              <a:ext uri="{FF2B5EF4-FFF2-40B4-BE49-F238E27FC236}">
                <a16:creationId xmlns:a16="http://schemas.microsoft.com/office/drawing/2014/main" id="{1AE967E7-665F-4FD1-ABF8-7458B9A84DC6}"/>
              </a:ext>
            </a:extLst>
          </p:cNvPr>
          <p:cNvSpPr/>
          <p:nvPr/>
        </p:nvSpPr>
        <p:spPr>
          <a:xfrm>
            <a:off x="422819" y="213746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
        <p:nvSpPr>
          <p:cNvPr id="27" name="Rettangolo 26"/>
          <p:cNvSpPr/>
          <p:nvPr/>
        </p:nvSpPr>
        <p:spPr>
          <a:xfrm>
            <a:off x="1" y="2453006"/>
            <a:ext cx="3323492"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it-IT" altLang="it-IT" sz="1600" b="1" dirty="0" smtClean="0">
                <a:solidFill>
                  <a:schemeClr val="bg1"/>
                </a:solidFill>
                <a:latin typeface="Gisha" panose="020B0502040204020203" pitchFamily="34" charset="-79"/>
                <a:cs typeface="Gisha" panose="020B0502040204020203" pitchFamily="34" charset="-79"/>
              </a:rPr>
              <a:t>Chi può esercitare l’attività:</a:t>
            </a:r>
          </a:p>
        </p:txBody>
      </p:sp>
    </p:spTree>
    <p:custDataLst>
      <p:tags r:id="rId1"/>
    </p:custDataLst>
    <p:extLst>
      <p:ext uri="{BB962C8B-B14F-4D97-AF65-F5344CB8AC3E}">
        <p14:creationId xmlns:p14="http://schemas.microsoft.com/office/powerpoint/2010/main" val="36908617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Gambling, Chance, Luck, Dice, Risk, Dominoes, Shiny"/>
          <p:cNvPicPr>
            <a:picLocks noChangeAspect="1" noChangeArrowheads="1"/>
          </p:cNvPicPr>
          <p:nvPr/>
        </p:nvPicPr>
        <p:blipFill>
          <a:blip r:embed="rId4" cstate="print"/>
          <a:srcRect l="3265" r="47959"/>
          <a:stretch>
            <a:fillRect/>
          </a:stretch>
        </p:blipFill>
        <p:spPr bwMode="auto">
          <a:xfrm>
            <a:off x="0" y="476249"/>
            <a:ext cx="3414713" cy="4667251"/>
          </a:xfrm>
          <a:prstGeom prst="rect">
            <a:avLst/>
          </a:prstGeom>
          <a:noFill/>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29001" y="56272"/>
            <a:ext cx="5714999" cy="4578788"/>
            <a:chOff x="4572000" y="0"/>
            <a:chExt cx="3794760" cy="6105050"/>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38824" y="1098552"/>
              <a:ext cx="3727936" cy="5006498"/>
            </a:xfrm>
            <a:prstGeom prst="rect">
              <a:avLst/>
            </a:prstGeom>
            <a:grpFill/>
          </p:spPr>
          <p:txBody>
            <a:bodyPr wrap="square" rtlCol="0">
              <a:spAutoFit/>
            </a:bodyPr>
            <a:lstStyle/>
            <a:p>
              <a:r>
                <a:rPr lang="it-IT" altLang="it-IT" dirty="0" smtClean="0">
                  <a:latin typeface="Gisha" panose="020B0502040204020203" pitchFamily="34" charset="-79"/>
                  <a:cs typeface="Gisha" panose="020B0502040204020203" pitchFamily="34" charset="-79"/>
                </a:rPr>
                <a:t>Al servizio di gestione di portafogli si applicano le seguenti </a:t>
              </a:r>
              <a:r>
                <a:rPr lang="it-IT" altLang="it-IT" b="1" dirty="0" smtClean="0">
                  <a:latin typeface="Gisha" panose="020B0502040204020203" pitchFamily="34" charset="-79"/>
                  <a:cs typeface="Gisha" panose="020B0502040204020203" pitchFamily="34" charset="-79"/>
                </a:rPr>
                <a:t>regole</a:t>
              </a:r>
              <a:r>
                <a:rPr lang="it-IT" altLang="it-IT" dirty="0" smtClean="0">
                  <a:latin typeface="Gisha" panose="020B0502040204020203" pitchFamily="34" charset="-79"/>
                  <a:cs typeface="Gisha" panose="020B0502040204020203" pitchFamily="34" charset="-79"/>
                </a:rPr>
                <a:t> (art. 24, comma 1, del </a:t>
              </a:r>
              <a:r>
                <a:rPr lang="it-IT" altLang="it-IT" dirty="0" err="1" smtClean="0">
                  <a:latin typeface="Gisha" panose="020B0502040204020203" pitchFamily="34" charset="-79"/>
                  <a:cs typeface="Gisha" panose="020B0502040204020203" pitchFamily="34" charset="-79"/>
                </a:rPr>
                <a:t>Tuf</a:t>
              </a:r>
              <a:r>
                <a:rPr lang="it-IT" altLang="it-IT" dirty="0" smtClean="0">
                  <a:latin typeface="Gisha" panose="020B0502040204020203" pitchFamily="34" charset="-79"/>
                  <a:cs typeface="Gisha" panose="020B0502040204020203" pitchFamily="34" charset="-79"/>
                </a:rPr>
                <a:t>):</a:t>
              </a:r>
            </a:p>
            <a:p>
              <a:endParaRPr lang="it-IT" altLang="it-IT" dirty="0" smtClean="0">
                <a:latin typeface="Gisha" panose="020B0502040204020203" pitchFamily="34" charset="-79"/>
                <a:cs typeface="Gisha" panose="020B0502040204020203" pitchFamily="34" charset="-79"/>
              </a:endParaRPr>
            </a:p>
            <a:p>
              <a:pPr marL="685800" lvl="1" indent="-342900">
                <a:buAutoNum type="alphaLcParenR"/>
              </a:pPr>
              <a:r>
                <a:rPr lang="it-IT" altLang="it-IT" dirty="0" smtClean="0">
                  <a:latin typeface="Gisha" panose="020B0502040204020203" pitchFamily="34" charset="-79"/>
                  <a:cs typeface="Gisha" panose="020B0502040204020203" pitchFamily="34" charset="-79"/>
                </a:rPr>
                <a:t>il cliente può impartire </a:t>
              </a:r>
              <a:r>
                <a:rPr lang="it-IT" altLang="it-IT" b="1" dirty="0" smtClean="0">
                  <a:latin typeface="Gisha" panose="020B0502040204020203" pitchFamily="34" charset="-79"/>
                  <a:cs typeface="Gisha" panose="020B0502040204020203" pitchFamily="34" charset="-79"/>
                </a:rPr>
                <a:t>istruzioni vincolanti </a:t>
              </a:r>
              <a:r>
                <a:rPr lang="it-IT" altLang="it-IT" dirty="0" smtClean="0">
                  <a:latin typeface="Gisha" panose="020B0502040204020203" pitchFamily="34" charset="-79"/>
                  <a:cs typeface="Gisha" panose="020B0502040204020203" pitchFamily="34" charset="-79"/>
                </a:rPr>
                <a:t>in ordine alle operazioni da compiere;</a:t>
              </a: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a:p>
              <a:pPr marL="685800" lvl="1" indent="-342900">
                <a:buAutoNum type="alphaLcParenR"/>
              </a:pPr>
              <a:r>
                <a:rPr lang="it-IT" altLang="it-IT" dirty="0" smtClean="0">
                  <a:latin typeface="Gisha" panose="020B0502040204020203" pitchFamily="34" charset="-79"/>
                  <a:cs typeface="Gisha" panose="020B0502040204020203" pitchFamily="34" charset="-79"/>
                </a:rPr>
                <a:t>il cliente può </a:t>
              </a:r>
              <a:r>
                <a:rPr lang="it-IT" altLang="it-IT" b="1" dirty="0" smtClean="0">
                  <a:latin typeface="Gisha" panose="020B0502040204020203" pitchFamily="34" charset="-79"/>
                  <a:cs typeface="Gisha" panose="020B0502040204020203" pitchFamily="34" charset="-79"/>
                </a:rPr>
                <a:t>recedere</a:t>
              </a:r>
              <a:r>
                <a:rPr lang="it-IT" altLang="it-IT" dirty="0" smtClean="0">
                  <a:latin typeface="Gisha" panose="020B0502040204020203" pitchFamily="34" charset="-79"/>
                  <a:cs typeface="Gisha" panose="020B0502040204020203" pitchFamily="34" charset="-79"/>
                </a:rPr>
                <a:t> in ogni momento dal contratto, fermo restando il diritto di recesso del prestatore del servizio ai sensi dell’articolo 1727 del codice civile;</a:t>
              </a:r>
            </a:p>
            <a:p>
              <a:pPr marL="685800" lvl="1" indent="-342900">
                <a:buAutoNum type="alphaLcParenR"/>
              </a:pPr>
              <a:endParaRPr lang="it-IT" altLang="it-IT" dirty="0" smtClean="0">
                <a:latin typeface="Gisha" panose="020B0502040204020203" pitchFamily="34" charset="-79"/>
                <a:cs typeface="Gisha" panose="020B0502040204020203" pitchFamily="34" charset="-79"/>
              </a:endParaRPr>
            </a:p>
            <a:p>
              <a:pPr marL="685800" lvl="1" indent="-342900">
                <a:buAutoNum type="alphaLcParenR"/>
              </a:pPr>
              <a:r>
                <a:rPr lang="it-IT" altLang="it-IT" dirty="0" smtClean="0">
                  <a:latin typeface="Gisha" panose="020B0502040204020203" pitchFamily="34" charset="-79"/>
                  <a:cs typeface="Gisha" panose="020B0502040204020203" pitchFamily="34" charset="-79"/>
                </a:rPr>
                <a:t>la </a:t>
              </a:r>
              <a:r>
                <a:rPr lang="it-IT" altLang="it-IT" b="1" dirty="0" smtClean="0">
                  <a:latin typeface="Gisha" panose="020B0502040204020203" pitchFamily="34" charset="-79"/>
                  <a:cs typeface="Gisha" panose="020B0502040204020203" pitchFamily="34" charset="-79"/>
                </a:rPr>
                <a:t>rappresentanza</a:t>
              </a:r>
              <a:r>
                <a:rPr lang="it-IT" altLang="it-IT" dirty="0" smtClean="0">
                  <a:latin typeface="Gisha" panose="020B0502040204020203" pitchFamily="34" charset="-79"/>
                  <a:cs typeface="Gisha" panose="020B0502040204020203" pitchFamily="34" charset="-79"/>
                </a:rPr>
                <a:t> per l’esercizio dei diritti di voto inerenti agli strumenti finanziari in gestione può essere conferita al prestatore del servizio con procura da rilasciarsi per iscritto e per singola assemblea nel rispetto dei limiti e con le modalità stabiliti con regolamento dal Ministro dell’economia e delle finanze, sentite la Banca d’Italia e la Consob.</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e 34">
            <a:extLst>
              <a:ext uri="{FF2B5EF4-FFF2-40B4-BE49-F238E27FC236}">
                <a16:creationId xmlns:a16="http://schemas.microsoft.com/office/drawing/2014/main" id="{1AE967E7-665F-4FD1-ABF8-7458B9A84DC6}"/>
              </a:ext>
            </a:extLst>
          </p:cNvPr>
          <p:cNvSpPr/>
          <p:nvPr/>
        </p:nvSpPr>
        <p:spPr>
          <a:xfrm>
            <a:off x="3144977" y="624051"/>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37" name="Ovale 36">
            <a:extLst>
              <a:ext uri="{FF2B5EF4-FFF2-40B4-BE49-F238E27FC236}">
                <a16:creationId xmlns:a16="http://schemas.microsoft.com/office/drawing/2014/main" id="{0BBE6C40-1A43-4D0D-BFDC-F0CC7AEF254F}"/>
              </a:ext>
            </a:extLst>
          </p:cNvPr>
          <p:cNvSpPr/>
          <p:nvPr/>
        </p:nvSpPr>
        <p:spPr>
          <a:xfrm>
            <a:off x="3537114" y="159545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3</a:t>
            </a:r>
            <a:endParaRPr lang="it-IT" sz="1400" dirty="0"/>
          </a:p>
        </p:txBody>
      </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Le regole per la gestione di portafoglio</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5</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906776"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https://pixabay.com/en/gambling-chance-luck-dice-risk-3184644/</a:t>
            </a:r>
          </a:p>
          <a:p>
            <a:r>
              <a:rPr lang="it-IT" dirty="0" err="1" smtClean="0">
                <a:latin typeface="Gisha" panose="020B0502040204020203" pitchFamily="34" charset="-79"/>
                <a:cs typeface="Gisha" panose="020B0502040204020203" pitchFamily="34" charset="-79"/>
              </a:rPr>
              <a:t>Monomediale</a:t>
            </a:r>
            <a:r>
              <a:rPr lang="it-IT" dirty="0" smtClean="0">
                <a:latin typeface="Gisha" panose="020B0502040204020203" pitchFamily="34" charset="-79"/>
                <a:cs typeface="Gisha" panose="020B0502040204020203" pitchFamily="34" charset="-79"/>
              </a:rPr>
              <a:t> pagine non temporizzate</a:t>
            </a:r>
          </a:p>
          <a:p>
            <a:endParaRPr lang="it-IT" dirty="0">
              <a:latin typeface="Gisha" panose="020B0502040204020203" pitchFamily="34" charset="-79"/>
              <a:cs typeface="Gisha" panose="020B0502040204020203" pitchFamily="34" charset="-79"/>
            </a:endParaRPr>
          </a:p>
        </p:txBody>
      </p:sp>
      <p:sp>
        <p:nvSpPr>
          <p:cNvPr id="23" name="Ovale 22">
            <a:extLst>
              <a:ext uri="{FF2B5EF4-FFF2-40B4-BE49-F238E27FC236}">
                <a16:creationId xmlns:a16="http://schemas.microsoft.com/office/drawing/2014/main" id="{0BBE6C40-1A43-4D0D-BFDC-F0CC7AEF254F}"/>
              </a:ext>
            </a:extLst>
          </p:cNvPr>
          <p:cNvSpPr/>
          <p:nvPr/>
        </p:nvSpPr>
        <p:spPr>
          <a:xfrm>
            <a:off x="3603789" y="304801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5</a:t>
            </a:r>
            <a:endParaRPr lang="it-IT" sz="1400" dirty="0"/>
          </a:p>
        </p:txBody>
      </p:sp>
      <p:sp>
        <p:nvSpPr>
          <p:cNvPr id="24" name="Ovale 23">
            <a:extLst>
              <a:ext uri="{FF2B5EF4-FFF2-40B4-BE49-F238E27FC236}">
                <a16:creationId xmlns:a16="http://schemas.microsoft.com/office/drawing/2014/main" id="{0BBE6C40-1A43-4D0D-BFDC-F0CC7AEF254F}"/>
              </a:ext>
            </a:extLst>
          </p:cNvPr>
          <p:cNvSpPr/>
          <p:nvPr/>
        </p:nvSpPr>
        <p:spPr>
          <a:xfrm>
            <a:off x="3499014" y="215742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4</a:t>
            </a:r>
            <a:endParaRPr lang="it-IT" sz="1400" dirty="0"/>
          </a:p>
        </p:txBody>
      </p:sp>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ounded Rectangle 11">
            <a:hlinkClick r:id="rId4" action="ppaction://hlinksldjump"/>
          </p:cNvPr>
          <p:cNvSpPr/>
          <p:nvPr/>
        </p:nvSpPr>
        <p:spPr>
          <a:xfrm>
            <a:off x="1955800" y="3073400"/>
            <a:ext cx="2057400" cy="533400"/>
          </a:xfrm>
          <a:prstGeom prst="roundRect">
            <a:avLst>
              <a:gd name="adj" fmla="val 50000"/>
            </a:avLst>
          </a:prstGeom>
          <a:noFill/>
          <a:ln w="9525">
            <a:solidFill>
              <a:srgbClr val="E5E7E7"/>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spc="225" dirty="0">
                <a:solidFill>
                  <a:srgbClr val="E5E7E7"/>
                </a:solidFill>
                <a:latin typeface="Lato Light" panose="020F0302020204030203" pitchFamily="34" charset="0"/>
              </a:rPr>
              <a:t>LEARN MORE</a:t>
            </a:r>
          </a:p>
        </p:txBody>
      </p:sp>
      <p:sp>
        <p:nvSpPr>
          <p:cNvPr id="16" name="TextBox 15"/>
          <p:cNvSpPr txBox="1"/>
          <p:nvPr/>
        </p:nvSpPr>
        <p:spPr>
          <a:xfrm>
            <a:off x="1860549" y="1906219"/>
            <a:ext cx="5499100" cy="530915"/>
          </a:xfrm>
          <a:prstGeom prst="rect">
            <a:avLst/>
          </a:prstGeom>
          <a:noFill/>
        </p:spPr>
        <p:txBody>
          <a:bodyPr wrap="square" lIns="68580" tIns="34290" rIns="68580" bIns="34290" rtlCol="0">
            <a:spAutoFit/>
          </a:bodyPr>
          <a:lstStyle/>
          <a:p>
            <a:r>
              <a:rPr lang="en-US" sz="3000" dirty="0">
                <a:solidFill>
                  <a:srgbClr val="E5E7E7"/>
                </a:solidFill>
                <a:latin typeface="Merriweather" panose="00000500000000000000" pitchFamily="2" charset="0"/>
              </a:rPr>
              <a:t>The Definitive Guide to Delighting Guests</a:t>
            </a:r>
          </a:p>
        </p:txBody>
      </p:sp>
      <p:sp>
        <p:nvSpPr>
          <p:cNvPr id="17" name="Freeform 16"/>
          <p:cNvSpPr/>
          <p:nvPr/>
        </p:nvSpPr>
        <p:spPr>
          <a:xfrm>
            <a:off x="0" y="307310"/>
            <a:ext cx="9144000" cy="4836190"/>
          </a:xfrm>
          <a:custGeom>
            <a:avLst/>
            <a:gdLst>
              <a:gd name="connsiteX0" fmla="*/ 0 w 11751733"/>
              <a:gd name="connsiteY0" fmla="*/ 263340 h 6105341"/>
              <a:gd name="connsiteX1" fmla="*/ 9872135 w 11751733"/>
              <a:gd name="connsiteY1" fmla="*/ 263340 h 6105341"/>
              <a:gd name="connsiteX2" fmla="*/ 9872135 w 11751733"/>
              <a:gd name="connsiteY2" fmla="*/ 263341 h 6105341"/>
              <a:gd name="connsiteX3" fmla="*/ 10109203 w 11751733"/>
              <a:gd name="connsiteY3" fmla="*/ 263341 h 6105341"/>
              <a:gd name="connsiteX4" fmla="*/ 10109203 w 11751733"/>
              <a:gd name="connsiteY4" fmla="*/ 263340 h 6105341"/>
              <a:gd name="connsiteX5" fmla="*/ 11751733 w 11751733"/>
              <a:gd name="connsiteY5" fmla="*/ 263340 h 6105341"/>
              <a:gd name="connsiteX6" fmla="*/ 11751733 w 11751733"/>
              <a:gd name="connsiteY6" fmla="*/ 6105341 h 6105341"/>
              <a:gd name="connsiteX7" fmla="*/ 0 w 11751733"/>
              <a:gd name="connsiteY7" fmla="*/ 6105341 h 6105341"/>
              <a:gd name="connsiteX8" fmla="*/ 9990669 w 11751733"/>
              <a:gd name="connsiteY8" fmla="*/ 0 h 6105341"/>
              <a:gd name="connsiteX9" fmla="*/ 10109203 w 11751733"/>
              <a:gd name="connsiteY9" fmla="*/ 263340 h 6105341"/>
              <a:gd name="connsiteX10" fmla="*/ 9872135 w 11751733"/>
              <a:gd name="connsiteY10" fmla="*/ 263340 h 610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51733" h="6105341">
                <a:moveTo>
                  <a:pt x="0" y="263340"/>
                </a:moveTo>
                <a:lnTo>
                  <a:pt x="9872135" y="263340"/>
                </a:lnTo>
                <a:lnTo>
                  <a:pt x="9872135" y="263341"/>
                </a:lnTo>
                <a:lnTo>
                  <a:pt x="10109203" y="263341"/>
                </a:lnTo>
                <a:lnTo>
                  <a:pt x="10109203" y="263340"/>
                </a:lnTo>
                <a:lnTo>
                  <a:pt x="11751733" y="263340"/>
                </a:lnTo>
                <a:lnTo>
                  <a:pt x="11751733" y="6105341"/>
                </a:lnTo>
                <a:lnTo>
                  <a:pt x="0" y="6105341"/>
                </a:lnTo>
                <a:close/>
                <a:moveTo>
                  <a:pt x="9990669" y="0"/>
                </a:moveTo>
                <a:lnTo>
                  <a:pt x="10109203" y="263340"/>
                </a:lnTo>
                <a:lnTo>
                  <a:pt x="9872135" y="2633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TextBox 7"/>
          <p:cNvSpPr txBox="1"/>
          <p:nvPr/>
        </p:nvSpPr>
        <p:spPr>
          <a:xfrm>
            <a:off x="0" y="851567"/>
            <a:ext cx="9143999" cy="700192"/>
          </a:xfrm>
          <a:prstGeom prst="rect">
            <a:avLst/>
          </a:prstGeom>
          <a:noFill/>
        </p:spPr>
        <p:txBody>
          <a:bodyPr wrap="square" lIns="68580" tIns="34290" rIns="68580" bIns="34290" rtlCol="0">
            <a:spAutoFit/>
          </a:bodyPr>
          <a:lstStyle/>
          <a:p>
            <a:pPr>
              <a:spcAft>
                <a:spcPts val="600"/>
              </a:spcAft>
              <a:defRPr/>
            </a:pPr>
            <a:r>
              <a:rPr lang="it-IT" altLang="it-IT" sz="1800" b="1" dirty="0" smtClean="0">
                <a:latin typeface="Gisha" panose="020B0502040204020203" pitchFamily="34" charset="-79"/>
                <a:cs typeface="Gisha" panose="020B0502040204020203" pitchFamily="34" charset="-79"/>
              </a:rPr>
              <a:t>Prova a rispondere!</a:t>
            </a:r>
          </a:p>
          <a:p>
            <a:pPr>
              <a:spcAft>
                <a:spcPts val="600"/>
              </a:spcAft>
              <a:defRPr/>
            </a:pPr>
            <a:r>
              <a:rPr lang="it-IT" altLang="it-IT" sz="1800" b="1" dirty="0" smtClean="0">
                <a:latin typeface="Gisha" panose="020B0502040204020203" pitchFamily="34" charset="-79"/>
                <a:cs typeface="Gisha" panose="020B0502040204020203" pitchFamily="34" charset="-79"/>
              </a:rPr>
              <a:t>La direttiva 2014/65/UE è anche conosciuta come:</a:t>
            </a:r>
          </a:p>
        </p:txBody>
      </p:sp>
      <p:sp>
        <p:nvSpPr>
          <p:cNvPr id="9" name="TextBox 8"/>
          <p:cNvSpPr txBox="1"/>
          <p:nvPr/>
        </p:nvSpPr>
        <p:spPr>
          <a:xfrm>
            <a:off x="444500" y="3227084"/>
            <a:ext cx="2178044" cy="284693"/>
          </a:xfrm>
          <a:prstGeom prst="rect">
            <a:avLst/>
          </a:prstGeom>
          <a:noFill/>
        </p:spPr>
        <p:txBody>
          <a:bodyPr wrap="square" lIns="68580" tIns="34290" rIns="68580" bIns="34290" rtlCol="0">
            <a:spAutoFit/>
          </a:bodyPr>
          <a:lstStyle/>
          <a:p>
            <a:pPr algn="ctr"/>
            <a:r>
              <a:rPr lang="it-IT" dirty="0" smtClean="0">
                <a:latin typeface="Gisha" panose="020B0502040204020203" pitchFamily="34" charset="-79"/>
                <a:cs typeface="Gisha" panose="020B0502040204020203" pitchFamily="34" charset="-79"/>
              </a:rPr>
              <a:t>TUF</a:t>
            </a:r>
            <a:endParaRPr lang="it-IT" dirty="0">
              <a:latin typeface="Gisha" panose="020B0502040204020203" pitchFamily="34" charset="-79"/>
              <a:cs typeface="Gisha" panose="020B0502040204020203" pitchFamily="34" charset="-79"/>
            </a:endParaRPr>
          </a:p>
        </p:txBody>
      </p:sp>
      <p:sp>
        <p:nvSpPr>
          <p:cNvPr id="18" name="TextBox 17"/>
          <p:cNvSpPr txBox="1"/>
          <p:nvPr/>
        </p:nvSpPr>
        <p:spPr>
          <a:xfrm>
            <a:off x="2698673" y="3218630"/>
            <a:ext cx="2252468" cy="284693"/>
          </a:xfrm>
          <a:prstGeom prst="rect">
            <a:avLst/>
          </a:prstGeom>
          <a:noFill/>
        </p:spPr>
        <p:txBody>
          <a:bodyPr wrap="square" lIns="68580" tIns="34290" rIns="68580" bIns="34290" rtlCol="0">
            <a:spAutoFit/>
          </a:bodyPr>
          <a:lstStyle/>
          <a:p>
            <a:pPr algn="ctr"/>
            <a:r>
              <a:rPr lang="it-IT" dirty="0" err="1" smtClean="0">
                <a:latin typeface="Gisha" panose="020B0502040204020203" pitchFamily="34" charset="-79"/>
                <a:cs typeface="Gisha" panose="020B0502040204020203" pitchFamily="34" charset="-79"/>
              </a:rPr>
              <a:t>MiFID</a:t>
            </a:r>
            <a:r>
              <a:rPr lang="it-IT" dirty="0" smtClean="0">
                <a:latin typeface="Gisha" panose="020B0502040204020203" pitchFamily="34" charset="-79"/>
                <a:cs typeface="Gisha" panose="020B0502040204020203" pitchFamily="34" charset="-79"/>
              </a:rPr>
              <a:t> 1</a:t>
            </a:r>
            <a:endParaRPr lang="it-IT" dirty="0">
              <a:latin typeface="Gisha" panose="020B0502040204020203" pitchFamily="34" charset="-79"/>
              <a:cs typeface="Gisha" panose="020B0502040204020203" pitchFamily="34" charset="-79"/>
            </a:endParaRPr>
          </a:p>
        </p:txBody>
      </p:sp>
      <p:grpSp>
        <p:nvGrpSpPr>
          <p:cNvPr id="25" name="Gruppo 24"/>
          <p:cNvGrpSpPr/>
          <p:nvPr/>
        </p:nvGrpSpPr>
        <p:grpSpPr>
          <a:xfrm>
            <a:off x="0" y="0"/>
            <a:ext cx="9143999" cy="516988"/>
            <a:chOff x="0" y="0"/>
            <a:chExt cx="12191999" cy="689317"/>
          </a:xfrm>
        </p:grpSpPr>
        <p:sp>
          <p:nvSpPr>
            <p:cNvPr id="26"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ttore 1 26"/>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ttore 1 27"/>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asellaDiTesto 29">
            <a:extLst>
              <a:ext uri="{FF2B5EF4-FFF2-40B4-BE49-F238E27FC236}">
                <a16:creationId xmlns:a16="http://schemas.microsoft.com/office/drawing/2014/main" id="{45F8062F-B18B-4C2B-A2E0-4A2CAE1F824B}"/>
              </a:ext>
            </a:extLst>
          </p:cNvPr>
          <p:cNvSpPr txBox="1"/>
          <p:nvPr/>
        </p:nvSpPr>
        <p:spPr>
          <a:xfrm>
            <a:off x="747215" y="62759"/>
            <a:ext cx="5347530"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Learning Stop</a:t>
            </a:r>
          </a:p>
        </p:txBody>
      </p:sp>
      <p:sp>
        <p:nvSpPr>
          <p:cNvPr id="35" name="TextBox 17">
            <a:extLst>
              <a:ext uri="{FF2B5EF4-FFF2-40B4-BE49-F238E27FC236}">
                <a16:creationId xmlns:a16="http://schemas.microsoft.com/office/drawing/2014/main" id="{2EFECF33-E75A-4208-A58D-E79242ECCF76}"/>
              </a:ext>
            </a:extLst>
          </p:cNvPr>
          <p:cNvSpPr txBox="1"/>
          <p:nvPr/>
        </p:nvSpPr>
        <p:spPr>
          <a:xfrm>
            <a:off x="4803651" y="3227084"/>
            <a:ext cx="2181107" cy="284693"/>
          </a:xfrm>
          <a:prstGeom prst="rect">
            <a:avLst/>
          </a:prstGeom>
          <a:noFill/>
        </p:spPr>
        <p:txBody>
          <a:bodyPr wrap="square" lIns="68580" tIns="34290" rIns="68580" bIns="34290" rtlCol="0">
            <a:spAutoFit/>
          </a:bodyPr>
          <a:lstStyle>
            <a:defPPr>
              <a:defRPr lang="en-US"/>
            </a:defPPr>
            <a:lvl1pPr algn="ctr">
              <a:defRPr>
                <a:latin typeface="Gisha" panose="020B0502040204020203" pitchFamily="34" charset="-79"/>
                <a:cs typeface="Gisha" panose="020B0502040204020203" pitchFamily="34" charset="-79"/>
              </a:defRPr>
            </a:lvl1pPr>
          </a:lstStyle>
          <a:p>
            <a:r>
              <a:rPr lang="it-IT" dirty="0" err="1" smtClean="0">
                <a:solidFill>
                  <a:schemeClr val="accent6">
                    <a:lumMod val="75000"/>
                  </a:schemeClr>
                </a:solidFill>
              </a:rPr>
              <a:t>MiFID</a:t>
            </a:r>
            <a:r>
              <a:rPr lang="it-IT" dirty="0" smtClean="0">
                <a:solidFill>
                  <a:schemeClr val="accent6">
                    <a:lumMod val="75000"/>
                  </a:schemeClr>
                </a:solidFill>
              </a:rPr>
              <a:t> 2</a:t>
            </a:r>
            <a:endParaRPr lang="it-IT" dirty="0">
              <a:solidFill>
                <a:schemeClr val="accent6">
                  <a:lumMod val="75000"/>
                </a:schemeClr>
              </a:solidFill>
            </a:endParaRPr>
          </a:p>
        </p:txBody>
      </p:sp>
      <p:sp>
        <p:nvSpPr>
          <p:cNvPr id="36" name="TextBox 17">
            <a:extLst>
              <a:ext uri="{FF2B5EF4-FFF2-40B4-BE49-F238E27FC236}">
                <a16:creationId xmlns:a16="http://schemas.microsoft.com/office/drawing/2014/main" id="{E1EDC687-E766-4955-BBF2-9ACEB3978C5A}"/>
              </a:ext>
            </a:extLst>
          </p:cNvPr>
          <p:cNvSpPr txBox="1"/>
          <p:nvPr/>
        </p:nvSpPr>
        <p:spPr>
          <a:xfrm>
            <a:off x="6846294" y="3218630"/>
            <a:ext cx="1979213" cy="284693"/>
          </a:xfrm>
          <a:prstGeom prst="rect">
            <a:avLst/>
          </a:prstGeom>
          <a:noFill/>
        </p:spPr>
        <p:txBody>
          <a:bodyPr wrap="square" lIns="68580" tIns="34290" rIns="68580" bIns="34290" rtlCol="0">
            <a:spAutoFit/>
          </a:bodyPr>
          <a:lstStyle>
            <a:defPPr>
              <a:defRPr lang="en-US"/>
            </a:defPPr>
            <a:lvl1pPr algn="ctr">
              <a:defRPr>
                <a:latin typeface="Gisha" panose="020B0502040204020203" pitchFamily="34" charset="-79"/>
                <a:cs typeface="Gisha" panose="020B0502040204020203" pitchFamily="34" charset="-79"/>
              </a:defRPr>
            </a:lvl1pPr>
          </a:lstStyle>
          <a:p>
            <a:r>
              <a:rPr lang="it-IT" dirty="0" err="1" smtClean="0"/>
              <a:t>MiFIR</a:t>
            </a:r>
            <a:endParaRPr lang="it-IT" dirty="0"/>
          </a:p>
        </p:txBody>
      </p:sp>
      <p:sp>
        <p:nvSpPr>
          <p:cNvPr id="37" name="Rettangolo 36">
            <a:extLst>
              <a:ext uri="{FF2B5EF4-FFF2-40B4-BE49-F238E27FC236}">
                <a16:creationId xmlns:a16="http://schemas.microsoft.com/office/drawing/2014/main" id="{E069CA4F-2E10-42F9-94B3-1047ACA37502}"/>
              </a:ext>
            </a:extLst>
          </p:cNvPr>
          <p:cNvSpPr/>
          <p:nvPr/>
        </p:nvSpPr>
        <p:spPr>
          <a:xfrm>
            <a:off x="-2941320" y="-15240"/>
            <a:ext cx="2895600" cy="3704491"/>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t>Note sviluppo</a:t>
            </a:r>
          </a:p>
          <a:p>
            <a:r>
              <a:rPr lang="it-IT" dirty="0"/>
              <a:t>La risposta corretta è quella in </a:t>
            </a:r>
            <a:r>
              <a:rPr lang="it-IT" dirty="0" smtClean="0"/>
              <a:t>verde. </a:t>
            </a:r>
            <a:r>
              <a:rPr lang="it-IT" dirty="0"/>
              <a:t>Al clic di selezione il pallino si </a:t>
            </a:r>
            <a:r>
              <a:rPr lang="it-IT" dirty="0" smtClean="0"/>
              <a:t>riempie come da animazione </a:t>
            </a:r>
            <a:r>
              <a:rPr lang="it-IT" dirty="0" err="1" smtClean="0"/>
              <a:t>svg</a:t>
            </a:r>
            <a:endParaRPr lang="it-IT" dirty="0" smtClean="0"/>
          </a:p>
          <a:p>
            <a:r>
              <a:rPr lang="it-IT" dirty="0" smtClean="0">
                <a:hlinkClick r:id="rId5"/>
              </a:rPr>
              <a:t>https://tympanus.net/Development/AnimatedCheckboxes/</a:t>
            </a:r>
            <a:endParaRPr lang="it-IT" dirty="0" smtClean="0"/>
          </a:p>
          <a:p>
            <a:endParaRPr lang="it-IT" dirty="0" smtClean="0"/>
          </a:p>
        </p:txBody>
      </p:sp>
      <p:pic>
        <p:nvPicPr>
          <p:cNvPr id="38" name="Immagine 37">
            <a:extLst>
              <a:ext uri="{FF2B5EF4-FFF2-40B4-BE49-F238E27FC236}">
                <a16:creationId xmlns:a16="http://schemas.microsoft.com/office/drawing/2014/main" id="{CF08BAC3-2186-4648-98B1-F32A5B11C9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3154" y="2087982"/>
            <a:ext cx="552527" cy="552527"/>
          </a:xfrm>
          <a:prstGeom prst="rect">
            <a:avLst/>
          </a:prstGeom>
        </p:spPr>
      </p:pic>
      <p:pic>
        <p:nvPicPr>
          <p:cNvPr id="40" name="Immagine 39">
            <a:extLst>
              <a:ext uri="{FF2B5EF4-FFF2-40B4-BE49-F238E27FC236}">
                <a16:creationId xmlns:a16="http://schemas.microsoft.com/office/drawing/2014/main" id="{EF0A6A37-9AF5-4577-BC6E-270B598FBB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3014" y="2120216"/>
            <a:ext cx="533474" cy="552527"/>
          </a:xfrm>
          <a:prstGeom prst="rect">
            <a:avLst/>
          </a:prstGeom>
        </p:spPr>
      </p:pic>
      <p:pic>
        <p:nvPicPr>
          <p:cNvPr id="41" name="Immagine 40">
            <a:extLst>
              <a:ext uri="{FF2B5EF4-FFF2-40B4-BE49-F238E27FC236}">
                <a16:creationId xmlns:a16="http://schemas.microsoft.com/office/drawing/2014/main" id="{FB4FE5A2-408B-484E-83F6-B896D5BAB2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69121" y="2083209"/>
            <a:ext cx="533474" cy="552527"/>
          </a:xfrm>
          <a:prstGeom prst="rect">
            <a:avLst/>
          </a:prstGeom>
        </p:spPr>
      </p:pic>
      <p:pic>
        <p:nvPicPr>
          <p:cNvPr id="42" name="Immagine 41">
            <a:extLst>
              <a:ext uri="{FF2B5EF4-FFF2-40B4-BE49-F238E27FC236}">
                <a16:creationId xmlns:a16="http://schemas.microsoft.com/office/drawing/2014/main" id="{739A4E7C-1FB9-410A-B1D2-0E0C794F87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7295" y="2111784"/>
            <a:ext cx="533474" cy="552527"/>
          </a:xfrm>
          <a:prstGeom prst="rect">
            <a:avLst/>
          </a:prstGeom>
        </p:spPr>
      </p:pic>
      <p:sp>
        <p:nvSpPr>
          <p:cNvPr id="23" name="CasellaDiTesto 22">
            <a:extLst>
              <a:ext uri="{FF2B5EF4-FFF2-40B4-BE49-F238E27FC236}">
                <a16:creationId xmlns:a16="http://schemas.microsoft.com/office/drawing/2014/main" id="{80FD5ADC-D8D6-4535-95E9-875EAA564D4C}"/>
              </a:ext>
            </a:extLst>
          </p:cNvPr>
          <p:cNvSpPr txBox="1"/>
          <p:nvPr/>
        </p:nvSpPr>
        <p:spPr>
          <a:xfrm>
            <a:off x="8616462" y="59188"/>
            <a:ext cx="399791" cy="307777"/>
          </a:xfrm>
          <a:prstGeom prst="rect">
            <a:avLst/>
          </a:prstGeom>
          <a:noFill/>
        </p:spPr>
        <p:txBody>
          <a:bodyPr wrap="square" rtlCol="0">
            <a:spAutoFit/>
          </a:bodyPr>
          <a:lstStyle/>
          <a:p>
            <a:r>
              <a:rPr lang="it-IT" dirty="0" smtClean="0">
                <a:solidFill>
                  <a:schemeClr val="bg1"/>
                </a:solidFill>
              </a:rPr>
              <a:t>6</a:t>
            </a:r>
            <a:endParaRPr lang="it-IT" dirty="0">
              <a:solidFill>
                <a:schemeClr val="bg1"/>
              </a:solidFill>
            </a:endParaRPr>
          </a:p>
        </p:txBody>
      </p:sp>
      <p:sp>
        <p:nvSpPr>
          <p:cNvPr id="24" name="Rettangolo arrotondato 23"/>
          <p:cNvSpPr/>
          <p:nvPr/>
        </p:nvSpPr>
        <p:spPr>
          <a:xfrm>
            <a:off x="3429000" y="4343400"/>
            <a:ext cx="2331720" cy="365760"/>
          </a:xfrm>
          <a:prstGeom prst="round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Conferma</a:t>
            </a:r>
            <a:endParaRPr lang="it-IT" dirty="0"/>
          </a:p>
        </p:txBody>
      </p:sp>
      <p:sp>
        <p:nvSpPr>
          <p:cNvPr id="31" name="Ovale 30">
            <a:extLst>
              <a:ext uri="{FF2B5EF4-FFF2-40B4-BE49-F238E27FC236}">
                <a16:creationId xmlns:a16="http://schemas.microsoft.com/office/drawing/2014/main" id="{FF3BA2CB-58E3-4DFC-8F62-07E565B912E7}"/>
              </a:ext>
            </a:extLst>
          </p:cNvPr>
          <p:cNvSpPr/>
          <p:nvPr/>
        </p:nvSpPr>
        <p:spPr>
          <a:xfrm>
            <a:off x="867508" y="67367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1</a:t>
            </a:r>
            <a:endParaRPr lang="it-IT" sz="1400" dirty="0"/>
          </a:p>
        </p:txBody>
      </p:sp>
    </p:spTree>
    <p:custDataLst>
      <p:tags r:id="rId1"/>
    </p:custDataLst>
    <p:extLst>
      <p:ext uri="{BB962C8B-B14F-4D97-AF65-F5344CB8AC3E}">
        <p14:creationId xmlns:p14="http://schemas.microsoft.com/office/powerpoint/2010/main" val="2676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29001" y="56272"/>
            <a:ext cx="5714999" cy="2551176"/>
            <a:chOff x="4572000"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38824" y="934779"/>
              <a:ext cx="3727936" cy="1846660"/>
            </a:xfrm>
            <a:prstGeom prst="rect">
              <a:avLst/>
            </a:prstGeom>
            <a:grpFill/>
          </p:spPr>
          <p:txBody>
            <a:bodyPr wrap="square" rtlCol="0">
              <a:spAutoFit/>
            </a:bodyPr>
            <a:lstStyle/>
            <a:p>
              <a:r>
                <a:rPr lang="it-IT" altLang="it-IT" dirty="0" smtClean="0">
                  <a:latin typeface="Gisha" panose="020B0502040204020203" pitchFamily="34" charset="-79"/>
                  <a:cs typeface="Gisha" panose="020B0502040204020203" pitchFamily="34" charset="-79"/>
                </a:rPr>
                <a:t>L’</a:t>
              </a:r>
              <a:r>
                <a:rPr lang="it-IT" altLang="it-IT" b="1" dirty="0" smtClean="0">
                  <a:latin typeface="Gisha" panose="020B0502040204020203" pitchFamily="34" charset="-79"/>
                  <a:cs typeface="Gisha" panose="020B0502040204020203" pitchFamily="34" charset="-79"/>
                </a:rPr>
                <a:t>art. 24, par. 8. della </a:t>
              </a:r>
              <a:r>
                <a:rPr lang="it-IT" altLang="it-IT" b="1" dirty="0" err="1" smtClean="0">
                  <a:latin typeface="Gisha" panose="020B0502040204020203" pitchFamily="34" charset="-79"/>
                  <a:cs typeface="Gisha" panose="020B0502040204020203" pitchFamily="34" charset="-79"/>
                </a:rPr>
                <a:t>MiFID</a:t>
              </a:r>
              <a:r>
                <a:rPr lang="it-IT" altLang="it-IT" b="1" dirty="0" smtClean="0">
                  <a:latin typeface="Gisha" panose="020B0502040204020203" pitchFamily="34" charset="-79"/>
                  <a:cs typeface="Gisha" panose="020B0502040204020203" pitchFamily="34" charset="-79"/>
                </a:rPr>
                <a:t> 2</a:t>
              </a:r>
              <a:r>
                <a:rPr lang="it-IT" altLang="it-IT" dirty="0" smtClean="0">
                  <a:latin typeface="Gisha" panose="020B0502040204020203" pitchFamily="34" charset="-79"/>
                  <a:cs typeface="Gisha" panose="020B0502040204020203" pitchFamily="34" charset="-79"/>
                </a:rPr>
                <a:t>, prevede che per la fornitura di un servizio di gestione del portafoglio l’impresa di investimento (l’intermediario)  </a:t>
              </a:r>
              <a:r>
                <a:rPr lang="it-IT" altLang="it-IT" b="1" dirty="0" smtClean="0">
                  <a:latin typeface="Gisha" panose="020B0502040204020203" pitchFamily="34" charset="-79"/>
                  <a:cs typeface="Gisha" panose="020B0502040204020203" pitchFamily="34" charset="-79"/>
                </a:rPr>
                <a:t>non  debba  accettare e trattenere onorari, commissioni o altri benefici monetari o non monetari </a:t>
              </a:r>
              <a:r>
                <a:rPr lang="it-IT" altLang="it-IT" dirty="0" smtClean="0">
                  <a:latin typeface="Gisha" panose="020B0502040204020203" pitchFamily="34" charset="-79"/>
                  <a:cs typeface="Gisha" panose="020B0502040204020203" pitchFamily="34" charset="-79"/>
                </a:rPr>
                <a:t>pagati o forniti da terzi o da una persona che agisce per conto di terzi in relazione alla prestazione del servizio ai clienti. </a:t>
              </a:r>
            </a:p>
          </p:txBody>
        </p:sp>
      </p:grpSp>
      <p:grpSp>
        <p:nvGrpSpPr>
          <p:cNvPr id="3" name="Group 30">
            <a:extLst>
              <a:ext uri="{FF2B5EF4-FFF2-40B4-BE49-F238E27FC236}">
                <a16:creationId xmlns:a16="http://schemas.microsoft.com/office/drawing/2014/main" id="{DC0DD2A3-62CB-490C-8BB9-D7A83FE06F19}"/>
              </a:ext>
            </a:extLst>
          </p:cNvPr>
          <p:cNvGrpSpPr/>
          <p:nvPr/>
        </p:nvGrpSpPr>
        <p:grpSpPr>
          <a:xfrm>
            <a:off x="3429000" y="2599886"/>
            <a:ext cx="5715000" cy="2551176"/>
            <a:chOff x="4578095" y="3429000"/>
            <a:chExt cx="3794760" cy="3401568"/>
          </a:xfrm>
        </p:grpSpPr>
        <p:sp>
          <p:nvSpPr>
            <p:cNvPr id="66" name="Rectangle 15">
              <a:extLst>
                <a:ext uri="{FF2B5EF4-FFF2-40B4-BE49-F238E27FC236}">
                  <a16:creationId xmlns:a16="http://schemas.microsoft.com/office/drawing/2014/main" id="{FE630332-10B7-4615-9E72-FE4FD5E1FF1A}"/>
                </a:ext>
              </a:extLst>
            </p:cNvPr>
            <p:cNvSpPr/>
            <p:nvPr/>
          </p:nvSpPr>
          <p:spPr>
            <a:xfrm>
              <a:off x="4578095" y="3429000"/>
              <a:ext cx="3794760" cy="3401568"/>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2">
              <a:hlinkClick r:id="" action="ppaction://noaction"/>
              <a:extLst>
                <a:ext uri="{FF2B5EF4-FFF2-40B4-BE49-F238E27FC236}">
                  <a16:creationId xmlns:a16="http://schemas.microsoft.com/office/drawing/2014/main" id="{A6DFE93B-5487-476C-BAA2-AAB1D8F683E8}"/>
                </a:ext>
              </a:extLst>
            </p:cNvPr>
            <p:cNvSpPr txBox="1"/>
            <p:nvPr/>
          </p:nvSpPr>
          <p:spPr>
            <a:xfrm>
              <a:off x="4621809" y="3915720"/>
              <a:ext cx="3751046" cy="1846660"/>
            </a:xfrm>
            <a:prstGeom prst="rect">
              <a:avLst/>
            </a:prstGeom>
            <a:noFill/>
          </p:spPr>
          <p:txBody>
            <a:bodyPr wrap="square" rtlCol="0">
              <a:spAutoFit/>
            </a:bodyPr>
            <a:lstStyle/>
            <a:p>
              <a:r>
                <a:rPr lang="it-IT" altLang="it-IT" b="1" dirty="0" smtClean="0">
                  <a:latin typeface="Gisha" panose="020B0502040204020203" pitchFamily="34" charset="-79"/>
                  <a:cs typeface="Gisha" panose="020B0502040204020203" pitchFamily="34" charset="-79"/>
                </a:rPr>
                <a:t>Occorre comunicare chiaramente i benefici non monetari di entità minima </a:t>
              </a:r>
              <a:r>
                <a:rPr lang="it-IT" altLang="it-IT" dirty="0" smtClean="0">
                  <a:latin typeface="Gisha" panose="020B0502040204020203" pitchFamily="34" charset="-79"/>
                  <a:cs typeface="Gisha" panose="020B0502040204020203" pitchFamily="34" charset="-79"/>
                </a:rPr>
                <a:t>che possono migliorare la qualità del servizio offerto ai clienti e che, per la loro portata e natura, non possono essere considerati tali da pregiudicare il rispetto da parte delle imprese di investimento del dovere di agire nel migliore interesse dei clienti; tali benefici sono esclusi dal divieto di cui sopra.</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5" name="Ovale 34">
            <a:extLst>
              <a:ext uri="{FF2B5EF4-FFF2-40B4-BE49-F238E27FC236}">
                <a16:creationId xmlns:a16="http://schemas.microsoft.com/office/drawing/2014/main" id="{1AE967E7-665F-4FD1-ABF8-7458B9A84DC6}"/>
              </a:ext>
            </a:extLst>
          </p:cNvPr>
          <p:cNvSpPr/>
          <p:nvPr/>
        </p:nvSpPr>
        <p:spPr>
          <a:xfrm>
            <a:off x="3510472" y="45944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2</a:t>
            </a:r>
            <a:endParaRPr lang="it-IT" sz="1400" dirty="0"/>
          </a:p>
        </p:txBody>
      </p:sp>
      <p:sp>
        <p:nvSpPr>
          <p:cNvPr id="37" name="Ovale 36">
            <a:extLst>
              <a:ext uri="{FF2B5EF4-FFF2-40B4-BE49-F238E27FC236}">
                <a16:creationId xmlns:a16="http://schemas.microsoft.com/office/drawing/2014/main" id="{0BBE6C40-1A43-4D0D-BFDC-F0CC7AEF254F}"/>
              </a:ext>
            </a:extLst>
          </p:cNvPr>
          <p:cNvSpPr/>
          <p:nvPr/>
        </p:nvSpPr>
        <p:spPr>
          <a:xfrm>
            <a:off x="3581719" y="279246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3</a:t>
            </a:r>
            <a:endParaRPr lang="it-IT" sz="1400" dirty="0"/>
          </a:p>
        </p:txBody>
      </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1/7</a:t>
            </a:r>
            <a:endParaRPr lang="it-IT" sz="1800" b="1" dirty="0">
              <a:solidFill>
                <a:schemeClr val="bg1"/>
              </a:solidFill>
              <a:latin typeface="Corbel" panose="020B0503020204020204" pitchFamily="34" charset="0"/>
            </a:endParaRP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smtClean="0">
                <a:solidFill>
                  <a:schemeClr val="bg1"/>
                </a:solidFill>
              </a:rPr>
              <a:t>7</a:t>
            </a:r>
            <a:endParaRPr lang="it-IT" dirty="0">
              <a:solidFill>
                <a:schemeClr val="bg1"/>
              </a:solidFill>
            </a:endParaRP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229256" y="70768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https://unsplash.com/photos/DPKApGTNPZE</a:t>
            </a:r>
            <a:endParaRPr lang="it-IT" dirty="0">
              <a:latin typeface="Gisha" panose="020B0502040204020203" pitchFamily="34" charset="-79"/>
              <a:cs typeface="Gisha" panose="020B0502040204020203" pitchFamily="34" charset="-79"/>
            </a:endParaRPr>
          </a:p>
        </p:txBody>
      </p:sp>
      <p:pic>
        <p:nvPicPr>
          <p:cNvPr id="14342" name="Picture 6" descr="https://images.unsplash.com/photo-1511837008003-71eca36ceb70?ixlib=rb-0.3.5&amp;ixid=eyJhcHBfaWQiOjEyMDd9&amp;s=40e81352c557d3121d8df0b275a7f06b&amp;dpr=1&amp;auto=format&amp;fit=crop&amp;w=1000&amp;q=80&amp;cs=tinysrgb"/>
          <p:cNvPicPr>
            <a:picLocks noChangeAspect="1" noChangeArrowheads="1"/>
          </p:cNvPicPr>
          <p:nvPr/>
        </p:nvPicPr>
        <p:blipFill>
          <a:blip r:embed="rId4" cstate="print"/>
          <a:srcRect l="22116" r="31336" b="4732"/>
          <a:stretch>
            <a:fillRect/>
          </a:stretch>
        </p:blipFill>
        <p:spPr bwMode="auto">
          <a:xfrm>
            <a:off x="0" y="485310"/>
            <a:ext cx="3412274" cy="4658190"/>
          </a:xfrm>
          <a:prstGeom prst="rect">
            <a:avLst/>
          </a:prstGeom>
          <a:noFill/>
        </p:spPr>
      </p:pic>
    </p:spTree>
    <p:custDataLst>
      <p:tags r:id="rId1"/>
    </p:custDataLst>
    <p:extLst>
      <p:ext uri="{BB962C8B-B14F-4D97-AF65-F5344CB8AC3E}">
        <p14:creationId xmlns:p14="http://schemas.microsoft.com/office/powerpoint/2010/main" val="84343582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8" name="Picture 6" descr="https://images.unsplash.com/photo-1513075675228-cffb4b1b91f7?ixlib=rb-0.3.5&amp;ixid=eyJhcHBfaWQiOjEyMDd9&amp;s=4b8f2898fda29bc44698d7431cc65ff5&amp;dpr=1&amp;auto=format&amp;fit=crop&amp;w=1000&amp;q=80&amp;cs=tinysrgb"/>
          <p:cNvPicPr>
            <a:picLocks noChangeAspect="1" noChangeArrowheads="1"/>
          </p:cNvPicPr>
          <p:nvPr/>
        </p:nvPicPr>
        <p:blipFill>
          <a:blip r:embed="rId4" cstate="print"/>
          <a:srcRect l="4000" b="64266"/>
          <a:stretch>
            <a:fillRect/>
          </a:stretch>
        </p:blipFill>
        <p:spPr bwMode="auto">
          <a:xfrm>
            <a:off x="0" y="510401"/>
            <a:ext cx="9144000" cy="2556184"/>
          </a:xfrm>
          <a:prstGeom prst="rect">
            <a:avLst/>
          </a:prstGeom>
          <a:noFill/>
        </p:spPr>
      </p:pic>
      <p:sp>
        <p:nvSpPr>
          <p:cNvPr id="3" name="Rectangle 2"/>
          <p:cNvSpPr/>
          <p:nvPr/>
        </p:nvSpPr>
        <p:spPr>
          <a:xfrm>
            <a:off x="0" y="2922652"/>
            <a:ext cx="9144000" cy="1392870"/>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1" name="CasellaDiTesto 20">
            <a:extLst>
              <a:ext uri="{FF2B5EF4-FFF2-40B4-BE49-F238E27FC236}">
                <a16:creationId xmlns:a16="http://schemas.microsoft.com/office/drawing/2014/main" id="{B979508F-5AAD-4857-9EB3-DE29AFA7C2F6}"/>
              </a:ext>
            </a:extLst>
          </p:cNvPr>
          <p:cNvSpPr txBox="1"/>
          <p:nvPr/>
        </p:nvSpPr>
        <p:spPr>
          <a:xfrm>
            <a:off x="510990" y="62759"/>
            <a:ext cx="8280313" cy="346249"/>
          </a:xfrm>
          <a:prstGeom prst="rect">
            <a:avLst/>
          </a:prstGeom>
          <a:noFill/>
        </p:spPr>
        <p:txBody>
          <a:bodyPr wrap="square" lIns="68580" tIns="34290" rIns="68580" bIns="34290" rtlCol="0">
            <a:spAutoFit/>
          </a:bodyPr>
          <a:lstStyle/>
          <a:p>
            <a:r>
              <a:rPr lang="it-IT" sz="1800" b="1" dirty="0" smtClean="0">
                <a:solidFill>
                  <a:schemeClr val="bg1"/>
                </a:solidFill>
                <a:latin typeface="Corbel" panose="020B0503020204020204" pitchFamily="34" charset="0"/>
              </a:rPr>
              <a:t>La disciplina degli incentivi 2/7</a:t>
            </a:r>
            <a:endParaRPr lang="it-IT" sz="1800" b="1" dirty="0">
              <a:solidFill>
                <a:schemeClr val="bg1"/>
              </a:solidFill>
              <a:latin typeface="Corbel" panose="020B0503020204020204" pitchFamily="34" charset="0"/>
            </a:endParaRPr>
          </a:p>
        </p:txBody>
      </p:sp>
      <p:sp>
        <p:nvSpPr>
          <p:cNvPr id="22" name="CasellaDiTesto 21">
            <a:extLst>
              <a:ext uri="{FF2B5EF4-FFF2-40B4-BE49-F238E27FC236}">
                <a16:creationId xmlns:a16="http://schemas.microsoft.com/office/drawing/2014/main" id="{0523C5C6-AF2C-477F-8FE5-CFE7C66D5EF3}"/>
              </a:ext>
            </a:extLst>
          </p:cNvPr>
          <p:cNvSpPr txBox="1"/>
          <p:nvPr/>
        </p:nvSpPr>
        <p:spPr>
          <a:xfrm>
            <a:off x="8635396" y="59188"/>
            <a:ext cx="380858" cy="307777"/>
          </a:xfrm>
          <a:prstGeom prst="rect">
            <a:avLst/>
          </a:prstGeom>
          <a:noFill/>
        </p:spPr>
        <p:txBody>
          <a:bodyPr wrap="square" rtlCol="0">
            <a:spAutoFit/>
          </a:bodyPr>
          <a:lstStyle/>
          <a:p>
            <a:r>
              <a:rPr lang="it-IT" dirty="0" smtClean="0">
                <a:solidFill>
                  <a:schemeClr val="bg1"/>
                </a:solidFill>
              </a:rPr>
              <a:t>8</a:t>
            </a:r>
            <a:endParaRPr lang="it-IT" dirty="0">
              <a:solidFill>
                <a:schemeClr val="bg1"/>
              </a:solidFill>
            </a:endParaRPr>
          </a:p>
        </p:txBody>
      </p:sp>
      <p:sp>
        <p:nvSpPr>
          <p:cNvPr id="33" name="TextBox 10">
            <a:hlinkClick r:id="" action="ppaction://noaction"/>
            <a:extLst>
              <a:ext uri="{FF2B5EF4-FFF2-40B4-BE49-F238E27FC236}">
                <a16:creationId xmlns:a16="http://schemas.microsoft.com/office/drawing/2014/main" id="{D19CDF35-0AE2-4D49-A104-4830EB5AE5DA}"/>
              </a:ext>
            </a:extLst>
          </p:cNvPr>
          <p:cNvSpPr txBox="1"/>
          <p:nvPr/>
        </p:nvSpPr>
        <p:spPr>
          <a:xfrm>
            <a:off x="0" y="3062492"/>
            <a:ext cx="9144000" cy="1169551"/>
          </a:xfrm>
          <a:prstGeom prst="rect">
            <a:avLst/>
          </a:prstGeom>
          <a:noFill/>
        </p:spPr>
        <p:txBody>
          <a:bodyPr wrap="square" rtlCol="0">
            <a:spAutoFit/>
          </a:bodyPr>
          <a:lstStyle/>
          <a:p>
            <a:r>
              <a:rPr lang="it-IT" altLang="it-IT" dirty="0" smtClean="0">
                <a:latin typeface="Gisha" panose="020B0502040204020203" pitchFamily="34" charset="-79"/>
                <a:cs typeface="Gisha" panose="020B0502040204020203" pitchFamily="34" charset="-79"/>
              </a:rPr>
              <a:t>Nella prestazione del servizio di gestione di portafogli non devono essere accettati e trattenuti onorari, commissioni o altri benefici monetari o non monetari pagati o forniti da terzi o da una persona che agisce per conto di terzi, </a:t>
            </a:r>
            <a:r>
              <a:rPr lang="it-IT" altLang="it-IT" b="1" dirty="0" smtClean="0">
                <a:latin typeface="Gisha" panose="020B0502040204020203" pitchFamily="34" charset="-79"/>
                <a:cs typeface="Gisha" panose="020B0502040204020203" pitchFamily="34" charset="-79"/>
              </a:rPr>
              <a:t>ad eccezione dei benefici non monetari di entità minima che possono migliorare la qualità del servizio offerto ai clienti e che, per la loro portata e natura, non possono essere considerati tali da pregiudicare il rispetto del dovere di agire nel migliore interesse dei clienti</a:t>
            </a:r>
            <a:r>
              <a:rPr lang="it-IT" altLang="it-IT" dirty="0" smtClean="0">
                <a:latin typeface="Gisha" panose="020B0502040204020203" pitchFamily="34" charset="-79"/>
                <a:cs typeface="Gisha" panose="020B0502040204020203" pitchFamily="34" charset="-79"/>
              </a:rPr>
              <a:t>. </a:t>
            </a:r>
          </a:p>
        </p:txBody>
      </p:sp>
      <p:sp>
        <p:nvSpPr>
          <p:cNvPr id="25" name="Rettangolo 24"/>
          <p:cNvSpPr/>
          <p:nvPr/>
        </p:nvSpPr>
        <p:spPr>
          <a:xfrm>
            <a:off x="0" y="4404836"/>
            <a:ext cx="9144000" cy="738664"/>
          </a:xfrm>
          <a:prstGeom prst="rect">
            <a:avLst/>
          </a:prstGeom>
        </p:spPr>
        <p:txBody>
          <a:bodyPr wrap="square">
            <a:spAutoFit/>
          </a:bodyPr>
          <a:lstStyle/>
          <a:p>
            <a:r>
              <a:rPr lang="it-IT" altLang="it-IT" dirty="0" smtClean="0">
                <a:latin typeface="Gisha" panose="020B0502040204020203" pitchFamily="34" charset="-79"/>
                <a:cs typeface="Gisha" panose="020B0502040204020203" pitchFamily="34" charset="-79"/>
              </a:rPr>
              <a:t>Tali benefici non monetari di entità minima devono essere chiaramente comunicati ai clienti (art. 24, comma 1-bis, del </a:t>
            </a:r>
            <a:r>
              <a:rPr lang="it-IT" altLang="it-IT" dirty="0" err="1" smtClean="0">
                <a:latin typeface="Gisha" panose="020B0502040204020203" pitchFamily="34" charset="-79"/>
                <a:cs typeface="Gisha" panose="020B0502040204020203" pitchFamily="34" charset="-79"/>
              </a:rPr>
              <a:t>Tuf</a:t>
            </a:r>
            <a:r>
              <a:rPr lang="it-IT" altLang="it-IT" dirty="0" smtClean="0">
                <a:latin typeface="Gisha" panose="020B0502040204020203" pitchFamily="34" charset="-79"/>
                <a:cs typeface="Gisha" panose="020B0502040204020203" pitchFamily="34" charset="-79"/>
              </a:rPr>
              <a:t>).</a:t>
            </a:r>
          </a:p>
          <a:p>
            <a:endParaRPr lang="it-IT" b="1" dirty="0" smtClean="0"/>
          </a:p>
        </p:txBody>
      </p:sp>
      <p:sp>
        <p:nvSpPr>
          <p:cNvPr id="26" name="Rettangolo 25">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smtClean="0">
                <a:latin typeface="Gisha" panose="020B0502040204020203" pitchFamily="34" charset="-79"/>
                <a:cs typeface="Gisha" panose="020B0502040204020203" pitchFamily="34" charset="-79"/>
              </a:rPr>
              <a:t>Immagine</a:t>
            </a:r>
          </a:p>
          <a:p>
            <a:r>
              <a:rPr lang="it-IT" dirty="0" smtClean="0">
                <a:latin typeface="Gisha" panose="020B0502040204020203" pitchFamily="34" charset="-79"/>
                <a:cs typeface="Gisha" panose="020B0502040204020203" pitchFamily="34" charset="-79"/>
              </a:rPr>
              <a:t>https://unsplash.com/photos/vznznwZ6UUc</a:t>
            </a:r>
            <a:endParaRPr lang="it-IT" dirty="0">
              <a:latin typeface="Gisha" panose="020B0502040204020203" pitchFamily="34" charset="-79"/>
              <a:cs typeface="Gisha" panose="020B0502040204020203" pitchFamily="34" charset="-79"/>
            </a:endParaRPr>
          </a:p>
        </p:txBody>
      </p:sp>
      <p:sp>
        <p:nvSpPr>
          <p:cNvPr id="35" name="Ovale 34">
            <a:extLst>
              <a:ext uri="{FF2B5EF4-FFF2-40B4-BE49-F238E27FC236}">
                <a16:creationId xmlns:a16="http://schemas.microsoft.com/office/drawing/2014/main" id="{1AE967E7-665F-4FD1-ABF8-7458B9A84DC6}"/>
              </a:ext>
            </a:extLst>
          </p:cNvPr>
          <p:cNvSpPr/>
          <p:nvPr/>
        </p:nvSpPr>
        <p:spPr>
          <a:xfrm>
            <a:off x="3417933" y="80147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8" name="Ovale 37">
            <a:extLst>
              <a:ext uri="{FF2B5EF4-FFF2-40B4-BE49-F238E27FC236}">
                <a16:creationId xmlns:a16="http://schemas.microsoft.com/office/drawing/2014/main" id="{1AE967E7-665F-4FD1-ABF8-7458B9A84DC6}"/>
              </a:ext>
            </a:extLst>
          </p:cNvPr>
          <p:cNvSpPr/>
          <p:nvPr/>
        </p:nvSpPr>
        <p:spPr>
          <a:xfrm>
            <a:off x="-380913" y="446321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smtClean="0"/>
              <a:t>3</a:t>
            </a:r>
            <a:endParaRPr lang="it-IT" sz="1400" dirty="0"/>
          </a:p>
        </p:txBody>
      </p:sp>
      <p:sp>
        <p:nvSpPr>
          <p:cNvPr id="39" name="Ovale 38">
            <a:extLst>
              <a:ext uri="{FF2B5EF4-FFF2-40B4-BE49-F238E27FC236}">
                <a16:creationId xmlns:a16="http://schemas.microsoft.com/office/drawing/2014/main" id="{1AE967E7-665F-4FD1-ABF8-7458B9A84DC6}"/>
              </a:ext>
            </a:extLst>
          </p:cNvPr>
          <p:cNvSpPr/>
          <p:nvPr/>
        </p:nvSpPr>
        <p:spPr>
          <a:xfrm>
            <a:off x="-380913" y="333966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smtClean="0"/>
              <a:t>2</a:t>
            </a:r>
            <a:endParaRPr lang="it-IT" sz="1400" dirty="0"/>
          </a:p>
        </p:txBody>
      </p:sp>
    </p:spTree>
    <p:custDataLst>
      <p:tags r:id="rId1"/>
    </p:custDataLst>
    <p:extLst>
      <p:ext uri="{BB962C8B-B14F-4D97-AF65-F5344CB8AC3E}">
        <p14:creationId xmlns:p14="http://schemas.microsoft.com/office/powerpoint/2010/main" val="369086178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ags/tag10.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1.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2.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3.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5.xml><?xml version="1.0" encoding="utf-8"?>
<p:tagLst xmlns:a="http://schemas.openxmlformats.org/drawingml/2006/main" xmlns:r="http://schemas.openxmlformats.org/officeDocument/2006/relationships" xmlns:p="http://schemas.openxmlformats.org/presentationml/2006/main">
  <p:tag name="AUDIO_ID" val="265"/>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6.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7.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8.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9.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715455a2-66de-4db6-b3c1-057e3f00b5c1"/>
  <p:tag name="ARTICULATE_SLIDE_PAUSE" val="1"/>
  <p:tag name="ARTICULATE_HIDE_SLIDE" val="0"/>
  <p:tag name="ARTICULATE_PLAYER_CONTROL_PREVIOUS" val="False"/>
  <p:tag name="ARTICULATE_PLAYER_CONTROL_NEXT" val="False"/>
  <p:tag name="ARTICULATE_USED_LAYOUT" val="7"/>
</p:tagLst>
</file>

<file path=ppt/tags/tag20.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1.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2.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3.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5.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6.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7.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8.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9.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3.xml><?xml version="1.0" encoding="utf-8"?>
<p:tagLst xmlns:a="http://schemas.openxmlformats.org/drawingml/2006/main" xmlns:r="http://schemas.openxmlformats.org/officeDocument/2006/relationships" xmlns:p="http://schemas.openxmlformats.org/presentationml/2006/main">
  <p:tag name="AUDIO_ID" val="257"/>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30.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4.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5.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6.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7.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8.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SLIDE_THUMBNAIL_REFRESH" val="1"/>
  <p:tag name="ARTICULATE_USED_LAYOUT" val="7"/>
</p:tagLst>
</file>

<file path=ppt/tags/tag9.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8875</TotalTime>
  <Words>6578</Words>
  <Application>Microsoft Office PowerPoint</Application>
  <PresentationFormat>Presentazione su schermo (16:9)</PresentationFormat>
  <Paragraphs>632</Paragraphs>
  <Slides>29</Slides>
  <Notes>29</Notes>
  <HiddenSlides>0</HiddenSlides>
  <MMClips>0</MMClips>
  <ScaleCrop>false</ScaleCrop>
  <HeadingPairs>
    <vt:vector size="6" baseType="variant">
      <vt:variant>
        <vt:lpstr>Caratteri utilizzati</vt:lpstr>
      </vt:variant>
      <vt:variant>
        <vt:i4>10</vt:i4>
      </vt:variant>
      <vt:variant>
        <vt:lpstr>Tema</vt:lpstr>
      </vt:variant>
      <vt:variant>
        <vt:i4>1</vt:i4>
      </vt:variant>
      <vt:variant>
        <vt:lpstr>Titoli diapositive</vt:lpstr>
      </vt:variant>
      <vt:variant>
        <vt:i4>29</vt:i4>
      </vt:variant>
    </vt:vector>
  </HeadingPairs>
  <TitlesOfParts>
    <vt:vector size="40" baseType="lpstr">
      <vt:lpstr>Arial</vt:lpstr>
      <vt:lpstr>Calibri</vt:lpstr>
      <vt:lpstr>Calibri Light</vt:lpstr>
      <vt:lpstr>Corbel</vt:lpstr>
      <vt:lpstr>Gisha</vt:lpstr>
      <vt:lpstr>Lato Black</vt:lpstr>
      <vt:lpstr>Lato Light</vt:lpstr>
      <vt:lpstr>Merriweather</vt:lpstr>
      <vt:lpstr>Wingdings</vt:lpstr>
      <vt:lpstr>Wingdings 2</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emessore</cp:lastModifiedBy>
  <cp:revision>694</cp:revision>
  <dcterms:created xsi:type="dcterms:W3CDTF">2017-06-08T19:59:47Z</dcterms:created>
  <dcterms:modified xsi:type="dcterms:W3CDTF">2020-01-20T12:27:11Z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